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58" r:id="rId5"/>
    <p:sldId id="272" r:id="rId6"/>
    <p:sldId id="284" r:id="rId7"/>
    <p:sldId id="376" r:id="rId8"/>
    <p:sldId id="375" r:id="rId9"/>
    <p:sldId id="369" r:id="rId10"/>
    <p:sldId id="391" r:id="rId11"/>
    <p:sldId id="385" r:id="rId12"/>
    <p:sldId id="377" r:id="rId13"/>
    <p:sldId id="348" r:id="rId14"/>
    <p:sldId id="350" r:id="rId15"/>
    <p:sldId id="378" r:id="rId16"/>
    <p:sldId id="345" r:id="rId17"/>
    <p:sldId id="332" r:id="rId18"/>
    <p:sldId id="379" r:id="rId19"/>
    <p:sldId id="351" r:id="rId20"/>
    <p:sldId id="389" r:id="rId21"/>
    <p:sldId id="373" r:id="rId22"/>
    <p:sldId id="383" r:id="rId23"/>
    <p:sldId id="365" r:id="rId24"/>
    <p:sldId id="381" r:id="rId25"/>
    <p:sldId id="349" r:id="rId26"/>
    <p:sldId id="382" r:id="rId27"/>
    <p:sldId id="344" r:id="rId28"/>
    <p:sldId id="296" r:id="rId29"/>
  </p:sldIdLst>
  <p:sldSz cx="12192000" cy="6858000"/>
  <p:notesSz cx="6799263" cy="9929813"/>
  <p:embeddedFontLst>
    <p:embeddedFont>
      <p:font typeface="Montserrat SemiBold" panose="020B0604020202020204" charset="0"/>
      <p:bold r:id="rId32"/>
      <p:boldItalic r:id="rId33"/>
    </p:embeddedFont>
    <p:embeddedFont>
      <p:font typeface="Montserrat" panose="020B0604020202020204" charset="0"/>
      <p:regular r:id="rId34"/>
      <p:bold r:id="rId35"/>
      <p:italic r:id="rId36"/>
      <p:boldItalic r:id="rId37"/>
    </p:embeddedFont>
    <p:embeddedFont>
      <p:font typeface="Tahoma" panose="020B0604030504040204" pitchFamily="34" charset="0"/>
      <p:regular r:id="rId38"/>
      <p:bold r:id="rId39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s" id="{72C47FDB-D128-7F4E-91AC-A20DEDB1EED8}">
          <p14:sldIdLst>
            <p14:sldId id="258"/>
            <p14:sldId id="272"/>
            <p14:sldId id="284"/>
            <p14:sldId id="376"/>
            <p14:sldId id="375"/>
            <p14:sldId id="369"/>
            <p14:sldId id="391"/>
            <p14:sldId id="385"/>
            <p14:sldId id="377"/>
            <p14:sldId id="348"/>
            <p14:sldId id="350"/>
            <p14:sldId id="378"/>
            <p14:sldId id="345"/>
            <p14:sldId id="332"/>
            <p14:sldId id="379"/>
            <p14:sldId id="351"/>
            <p14:sldId id="389"/>
            <p14:sldId id="373"/>
            <p14:sldId id="383"/>
            <p14:sldId id="365"/>
            <p14:sldId id="381"/>
            <p14:sldId id="349"/>
            <p14:sldId id="382"/>
            <p14:sldId id="344"/>
            <p14:sldId id="296"/>
          </p14:sldIdLst>
        </p14:section>
        <p14:section name="Toolbox" id="{ABAF1B48-F672-2F46-A1F1-F02CACD5A9E3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242B"/>
    <a:srgbClr val="FF4337"/>
    <a:srgbClr val="D9D9D6"/>
    <a:srgbClr val="EEEBEA"/>
    <a:srgbClr val="D8E6F0"/>
    <a:srgbClr val="B3D6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2" autoAdjust="0"/>
    <p:restoredTop sz="84740" autoAdjust="0"/>
  </p:normalViewPr>
  <p:slideViewPr>
    <p:cSldViewPr snapToGrid="0" snapToObjects="1" showGuides="1">
      <p:cViewPr varScale="1">
        <p:scale>
          <a:sx n="58" d="100"/>
          <a:sy n="58" d="100"/>
        </p:scale>
        <p:origin x="-904" y="-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61" d="100"/>
          <a:sy n="161" d="100"/>
        </p:scale>
        <p:origin x="490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8.fntdata"/><Relationship Id="rId51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3.fntdata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5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7" cy="4982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>
              <a:latin typeface="Montserrat" panose="00000500000000000000" pitchFamily="2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344" y="0"/>
            <a:ext cx="2946347" cy="4982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312493-3EF0-F140-9DE3-73B6E60D87D3}" type="datetimeFigureOut">
              <a:rPr lang="fr-FR" smtClean="0">
                <a:latin typeface="Montserrat" panose="00000500000000000000" pitchFamily="2" charset="0"/>
              </a:rPr>
              <a:t>09/02/2021</a:t>
            </a:fld>
            <a:endParaRPr lang="fr-FR">
              <a:latin typeface="Montserrat" panose="00000500000000000000" pitchFamily="2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3160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>
              <a:latin typeface="Montserrat" panose="00000500000000000000" pitchFamily="2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344" y="943160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393B7-D41B-414F-B16D-BEE219EAF2BF}" type="slidenum">
              <a:rPr lang="fr-FR" smtClean="0">
                <a:latin typeface="Montserrat" panose="00000500000000000000" pitchFamily="2" charset="0"/>
              </a:rPr>
              <a:t>‹N°›</a:t>
            </a:fld>
            <a:endParaRPr lang="fr-FR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595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7" cy="4982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ontserrat" panose="00000500000000000000" pitchFamily="2" charset="0"/>
              </a:defRPr>
            </a:lvl1pPr>
          </a:lstStyle>
          <a:p>
            <a:endParaRPr lang="en-CA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4" y="0"/>
            <a:ext cx="2946347" cy="4982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ontserrat" panose="00000500000000000000" pitchFamily="2" charset="0"/>
              </a:defRPr>
            </a:lvl1pPr>
          </a:lstStyle>
          <a:p>
            <a:fld id="{6EABAEEB-E490-AF48-B0D1-7B00A0A50865}" type="datetimeFigureOut">
              <a:rPr lang="en-CA" smtClean="0"/>
              <a:pPr/>
              <a:t>2021-02-09</a:t>
            </a:fld>
            <a:endParaRPr lang="en-CA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>
              <a:latin typeface="Montserrat" panose="00000500000000000000" pitchFamily="2" charset="0"/>
            </a:endParaRPr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78723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dirty="0" err="1"/>
              <a:t>Cliquez</a:t>
            </a:r>
            <a:r>
              <a:rPr lang="en-CA" dirty="0"/>
              <a:t> pour modifier les styles du </a:t>
            </a:r>
            <a:r>
              <a:rPr lang="en-CA" dirty="0" err="1"/>
              <a:t>texte</a:t>
            </a:r>
            <a:r>
              <a:rPr lang="en-CA" dirty="0"/>
              <a:t> du masque</a:t>
            </a:r>
          </a:p>
          <a:p>
            <a:pPr lvl="1"/>
            <a:r>
              <a:rPr lang="en-CA" dirty="0" err="1"/>
              <a:t>Deuxième</a:t>
            </a:r>
            <a:r>
              <a:rPr lang="en-CA" dirty="0"/>
              <a:t> </a:t>
            </a:r>
            <a:r>
              <a:rPr lang="en-CA" dirty="0" err="1"/>
              <a:t>niveau</a:t>
            </a:r>
            <a:endParaRPr lang="en-CA" dirty="0"/>
          </a:p>
          <a:p>
            <a:pPr lvl="2"/>
            <a:r>
              <a:rPr lang="en-CA" dirty="0" err="1"/>
              <a:t>Troisième</a:t>
            </a:r>
            <a:r>
              <a:rPr lang="en-CA" dirty="0"/>
              <a:t> </a:t>
            </a:r>
            <a:r>
              <a:rPr lang="en-CA" dirty="0" err="1"/>
              <a:t>niveau</a:t>
            </a:r>
            <a:endParaRPr lang="en-CA" dirty="0"/>
          </a:p>
          <a:p>
            <a:pPr lvl="3"/>
            <a:r>
              <a:rPr lang="en-CA" dirty="0" err="1"/>
              <a:t>Quatrième</a:t>
            </a:r>
            <a:r>
              <a:rPr lang="en-CA" dirty="0"/>
              <a:t> </a:t>
            </a:r>
            <a:r>
              <a:rPr lang="en-CA" dirty="0" err="1"/>
              <a:t>niveau</a:t>
            </a:r>
            <a:endParaRPr lang="en-CA" dirty="0"/>
          </a:p>
          <a:p>
            <a:pPr lvl="4"/>
            <a:r>
              <a:rPr lang="en-CA" dirty="0" err="1"/>
              <a:t>Cinquième</a:t>
            </a:r>
            <a:r>
              <a:rPr lang="en-CA" dirty="0"/>
              <a:t> </a:t>
            </a:r>
            <a:r>
              <a:rPr lang="en-CA" dirty="0" err="1"/>
              <a:t>niveau</a:t>
            </a:r>
            <a:endParaRPr lang="en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3160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ontserrat" panose="00000500000000000000" pitchFamily="2" charset="0"/>
              </a:defRPr>
            </a:lvl1pPr>
          </a:lstStyle>
          <a:p>
            <a:endParaRPr lang="en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4" y="943160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ontserrat" panose="00000500000000000000" pitchFamily="2" charset="0"/>
              </a:defRPr>
            </a:lvl1pPr>
          </a:lstStyle>
          <a:p>
            <a:fld id="{523C7FC6-2EB7-DC4F-9390-156888BAA8A2}" type="slidenum">
              <a:rPr lang="en-CA" smtClean="0"/>
              <a:pPr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89998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ontserrat" panose="000005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ontserrat" panose="000005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ontserrat" panose="000005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ontserrat" panose="000005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ontserrat" panose="000005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latin typeface="Montserrat" panose="00000500000000000000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C7FC6-2EB7-DC4F-9390-156888BAA8A2}" type="slidenum">
              <a:rPr lang="en-CA" smtClean="0">
                <a:latin typeface="Montserrat" panose="00000500000000000000" pitchFamily="2" charset="0"/>
              </a:rPr>
              <a:t>1</a:t>
            </a:fld>
            <a:endParaRPr lang="en-CA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74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latin typeface="Montserrat" panose="00000500000000000000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C7FC6-2EB7-DC4F-9390-156888BAA8A2}" type="slidenum">
              <a:rPr lang="en-CA" smtClean="0">
                <a:latin typeface="Montserrat" panose="00000500000000000000" pitchFamily="2" charset="0"/>
              </a:rPr>
              <a:t>10</a:t>
            </a:fld>
            <a:endParaRPr lang="en-CA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1519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latin typeface="Montserrat" panose="00000500000000000000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C7FC6-2EB7-DC4F-9390-156888BAA8A2}" type="slidenum">
              <a:rPr lang="en-CA" smtClean="0">
                <a:latin typeface="Montserrat" panose="00000500000000000000" pitchFamily="2" charset="0"/>
              </a:rPr>
              <a:t>11</a:t>
            </a:fld>
            <a:endParaRPr lang="en-CA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4080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latin typeface="Montserrat" panose="00000500000000000000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C7FC6-2EB7-DC4F-9390-156888BAA8A2}" type="slidenum">
              <a:rPr lang="en-CA" smtClean="0">
                <a:latin typeface="Montserrat" panose="00000500000000000000" pitchFamily="2" charset="0"/>
              </a:rPr>
              <a:t>12</a:t>
            </a:fld>
            <a:endParaRPr lang="en-CA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4325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kern="1200" dirty="0">
                <a:solidFill>
                  <a:schemeClr val="tx1"/>
                </a:solidFill>
                <a:effectLst/>
                <a:latin typeface="Montserrat" panose="00000500000000000000" pitchFamily="2" charset="0"/>
                <a:ea typeface="+mn-ea"/>
                <a:cs typeface="+mn-cs"/>
              </a:rPr>
              <a:t>Étant donné que la circulation des piétons est interdite sur le DPAC, les quais et les voies bus (y compris </a:t>
            </a:r>
            <a:r>
              <a:rPr lang="fr-CA" sz="1200" kern="1200" dirty="0" err="1">
                <a:solidFill>
                  <a:schemeClr val="tx1"/>
                </a:solidFill>
                <a:effectLst/>
                <a:latin typeface="Montserrat" panose="00000500000000000000" pitchFamily="2" charset="0"/>
                <a:ea typeface="+mn-ea"/>
                <a:cs typeface="+mn-cs"/>
              </a:rPr>
              <a:t>ilôts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Montserrat" panose="00000500000000000000" pitchFamily="2" charset="0"/>
                <a:ea typeface="+mn-ea"/>
                <a:cs typeface="+mn-cs"/>
              </a:rPr>
              <a:t>, signalisation horizontale, signalisation verticale et dispositifs de retenue) doivent être retiré du domaine autoroutier afin d'être conforme aux exigences réglementaires.</a:t>
            </a:r>
            <a:endParaRPr lang="fr-FR" sz="1200" kern="1200" dirty="0">
              <a:solidFill>
                <a:schemeClr val="tx1"/>
              </a:solidFill>
              <a:effectLst/>
              <a:latin typeface="Montserrat" panose="00000500000000000000" pitchFamily="2" charset="0"/>
              <a:ea typeface="+mn-ea"/>
              <a:cs typeface="+mn-cs"/>
            </a:endParaRPr>
          </a:p>
          <a:p>
            <a:endParaRPr lang="en-CA" dirty="0">
              <a:latin typeface="Montserrat" panose="00000500000000000000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C7FC6-2EB7-DC4F-9390-156888BAA8A2}" type="slidenum">
              <a:rPr lang="en-CA" smtClean="0">
                <a:latin typeface="Montserrat" panose="00000500000000000000" pitchFamily="2" charset="0"/>
              </a:rPr>
              <a:t>13</a:t>
            </a:fld>
            <a:endParaRPr lang="en-CA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5816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latin typeface="Montserrat" panose="00000500000000000000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C7FC6-2EB7-DC4F-9390-156888BAA8A2}" type="slidenum">
              <a:rPr lang="en-CA" smtClean="0">
                <a:latin typeface="Montserrat" panose="00000500000000000000" pitchFamily="2" charset="0"/>
              </a:rPr>
              <a:t>14</a:t>
            </a:fld>
            <a:endParaRPr lang="en-CA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4236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latin typeface="Montserrat" panose="00000500000000000000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C7FC6-2EB7-DC4F-9390-156888BAA8A2}" type="slidenum">
              <a:rPr lang="en-CA" smtClean="0">
                <a:latin typeface="Montserrat" panose="00000500000000000000" pitchFamily="2" charset="0"/>
              </a:rPr>
              <a:t>15</a:t>
            </a:fld>
            <a:endParaRPr lang="en-CA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5543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latin typeface="Montserrat" panose="00000500000000000000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C7FC6-2EB7-DC4F-9390-156888BAA8A2}" type="slidenum">
              <a:rPr lang="en-CA" smtClean="0">
                <a:latin typeface="Montserrat" panose="00000500000000000000" pitchFamily="2" charset="0"/>
              </a:rPr>
              <a:t>16</a:t>
            </a:fld>
            <a:endParaRPr lang="en-CA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84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latin typeface="Montserrat" panose="00000500000000000000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C7FC6-2EB7-DC4F-9390-156888BAA8A2}" type="slidenum">
              <a:rPr lang="en-CA" smtClean="0">
                <a:latin typeface="Montserrat" panose="00000500000000000000" pitchFamily="2" charset="0"/>
              </a:rPr>
              <a:t>17</a:t>
            </a:fld>
            <a:endParaRPr lang="en-CA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1753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latin typeface="Montserrat" panose="00000500000000000000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C7FC6-2EB7-DC4F-9390-156888BAA8A2}" type="slidenum">
              <a:rPr lang="en-CA" smtClean="0">
                <a:latin typeface="Montserrat" panose="00000500000000000000" pitchFamily="2" charset="0"/>
              </a:rPr>
              <a:t>18</a:t>
            </a:fld>
            <a:endParaRPr lang="en-CA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7674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latin typeface="Montserrat" panose="00000500000000000000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C7FC6-2EB7-DC4F-9390-156888BAA8A2}" type="slidenum">
              <a:rPr lang="en-CA" smtClean="0">
                <a:latin typeface="Montserrat" panose="00000500000000000000" pitchFamily="2" charset="0"/>
              </a:rPr>
              <a:t>19</a:t>
            </a:fld>
            <a:endParaRPr lang="en-CA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126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latin typeface="Montserrat" panose="00000500000000000000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C7FC6-2EB7-DC4F-9390-156888BAA8A2}" type="slidenum">
              <a:rPr lang="en-CA" smtClean="0">
                <a:latin typeface="Montserrat" panose="00000500000000000000" pitchFamily="2" charset="0"/>
              </a:rPr>
              <a:t>2</a:t>
            </a:fld>
            <a:endParaRPr lang="en-CA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7704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latin typeface="Montserrat" panose="00000500000000000000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C7FC6-2EB7-DC4F-9390-156888BAA8A2}" type="slidenum">
              <a:rPr lang="en-CA" smtClean="0">
                <a:latin typeface="Montserrat" panose="00000500000000000000" pitchFamily="2" charset="0"/>
              </a:rPr>
              <a:t>20</a:t>
            </a:fld>
            <a:endParaRPr lang="en-CA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8780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latin typeface="Montserrat" panose="00000500000000000000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C7FC6-2EB7-DC4F-9390-156888BAA8A2}" type="slidenum">
              <a:rPr lang="en-CA" smtClean="0">
                <a:latin typeface="Montserrat" panose="00000500000000000000" pitchFamily="2" charset="0"/>
              </a:rPr>
              <a:t>21</a:t>
            </a:fld>
            <a:endParaRPr lang="en-CA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5574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/>
              <a:t>Le projet est soumis à la procédure cas par cas et permis d’aménager</a:t>
            </a:r>
          </a:p>
          <a:p>
            <a:r>
              <a:rPr lang="fr-FR" sz="1200" dirty="0"/>
              <a:t>Le projet n’est à priori pas soumis à réalisation de dossier règlementaire</a:t>
            </a:r>
          </a:p>
          <a:p>
            <a:endParaRPr lang="en-CA" dirty="0">
              <a:latin typeface="Montserrat" panose="00000500000000000000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C7FC6-2EB7-DC4F-9390-156888BAA8A2}" type="slidenum">
              <a:rPr lang="en-CA" smtClean="0">
                <a:latin typeface="Montserrat" panose="00000500000000000000" pitchFamily="2" charset="0"/>
              </a:rPr>
              <a:t>22</a:t>
            </a:fld>
            <a:endParaRPr lang="en-CA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503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latin typeface="Montserrat" panose="00000500000000000000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C7FC6-2EB7-DC4F-9390-156888BAA8A2}" type="slidenum">
              <a:rPr lang="en-CA" smtClean="0">
                <a:latin typeface="Montserrat" panose="00000500000000000000" pitchFamily="2" charset="0"/>
              </a:rPr>
              <a:t>23</a:t>
            </a:fld>
            <a:endParaRPr lang="en-CA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4788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latin typeface="Montserrat" panose="00000500000000000000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C7FC6-2EB7-DC4F-9390-156888BAA8A2}" type="slidenum">
              <a:rPr lang="en-CA" smtClean="0">
                <a:latin typeface="Montserrat" panose="00000500000000000000" pitchFamily="2" charset="0"/>
              </a:rPr>
              <a:t>24</a:t>
            </a:fld>
            <a:endParaRPr lang="en-CA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2656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latin typeface="Montserrat" panose="00000500000000000000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C7FC6-2EB7-DC4F-9390-156888BAA8A2}" type="slidenum">
              <a:rPr lang="en-CA" smtClean="0">
                <a:latin typeface="Montserrat" panose="00000500000000000000" pitchFamily="2" charset="0"/>
              </a:rPr>
              <a:t>25</a:t>
            </a:fld>
            <a:endParaRPr lang="en-CA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833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latin typeface="Montserrat" panose="00000500000000000000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C7FC6-2EB7-DC4F-9390-156888BAA8A2}" type="slidenum">
              <a:rPr lang="en-CA" smtClean="0">
                <a:latin typeface="Montserrat" panose="00000500000000000000" pitchFamily="2" charset="0"/>
              </a:rPr>
              <a:t>3</a:t>
            </a:fld>
            <a:endParaRPr lang="en-CA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670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latin typeface="Montserrat" panose="00000500000000000000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C7FC6-2EB7-DC4F-9390-156888BAA8A2}" type="slidenum">
              <a:rPr lang="en-CA" smtClean="0">
                <a:latin typeface="Montserrat" panose="00000500000000000000" pitchFamily="2" charset="0"/>
              </a:rPr>
              <a:t>4</a:t>
            </a:fld>
            <a:endParaRPr lang="en-CA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967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z="1200" kern="1200" dirty="0">
                <a:solidFill>
                  <a:schemeClr val="tx1"/>
                </a:solidFill>
                <a:effectLst/>
                <a:latin typeface="Montserrat" panose="00000500000000000000" pitchFamily="2" charset="0"/>
                <a:ea typeface="+mn-ea"/>
                <a:cs typeface="+mn-cs"/>
              </a:rPr>
              <a:t>Dans la première phase d’aménagement, une zone de stationnement est prévue côté Saint-Ismier (Côté NORD). La capacité de cette zone de stationnement est de 80 places dont 2 places PMR.</a:t>
            </a:r>
            <a:endParaRPr lang="fr-FR" sz="1200" kern="1200" dirty="0">
              <a:solidFill>
                <a:schemeClr val="tx1"/>
              </a:solidFill>
              <a:effectLst/>
              <a:latin typeface="Montserrat" panose="00000500000000000000" pitchFamily="2" charset="0"/>
              <a:ea typeface="+mn-ea"/>
              <a:cs typeface="+mn-cs"/>
            </a:endParaRPr>
          </a:p>
          <a:p>
            <a:r>
              <a:rPr lang="fr-CA" sz="1200" kern="1200" dirty="0">
                <a:solidFill>
                  <a:schemeClr val="tx1"/>
                </a:solidFill>
                <a:effectLst/>
                <a:latin typeface="Montserrat" panose="00000500000000000000" pitchFamily="2" charset="0"/>
                <a:ea typeface="+mn-ea"/>
                <a:cs typeface="+mn-cs"/>
              </a:rPr>
              <a:t>Ce parking sera équipé d’une voie de circulation en sens unique (largeur 6m) et des places de stationnement en bataille (angle 90°) de largeur 2.50m et de longueur 5.00m calibreront le parking.</a:t>
            </a:r>
            <a:endParaRPr lang="fr-FR" sz="1200" kern="1200" dirty="0">
              <a:solidFill>
                <a:schemeClr val="tx1"/>
              </a:solidFill>
              <a:effectLst/>
              <a:latin typeface="Montserrat" panose="00000500000000000000" pitchFamily="2" charset="0"/>
              <a:ea typeface="+mn-ea"/>
              <a:cs typeface="+mn-cs"/>
            </a:endParaRPr>
          </a:p>
          <a:p>
            <a:r>
              <a:rPr lang="fr-CA" sz="1200" kern="1200" dirty="0">
                <a:solidFill>
                  <a:schemeClr val="tx1"/>
                </a:solidFill>
                <a:effectLst/>
                <a:latin typeface="Montserrat" panose="00000500000000000000" pitchFamily="2" charset="0"/>
                <a:ea typeface="+mn-ea"/>
                <a:cs typeface="+mn-cs"/>
              </a:rPr>
              <a:t>Les voies de circulation sont prévues en enrobé.</a:t>
            </a:r>
            <a:endParaRPr lang="fr-FR" sz="1200" kern="1200" dirty="0">
              <a:solidFill>
                <a:schemeClr val="tx1"/>
              </a:solidFill>
              <a:effectLst/>
              <a:latin typeface="Montserrat" panose="00000500000000000000" pitchFamily="2" charset="0"/>
              <a:ea typeface="+mn-ea"/>
              <a:cs typeface="+mn-cs"/>
            </a:endParaRPr>
          </a:p>
          <a:p>
            <a:r>
              <a:rPr lang="fr-CA" sz="1200" kern="1200" dirty="0">
                <a:solidFill>
                  <a:schemeClr val="tx1"/>
                </a:solidFill>
                <a:effectLst/>
                <a:latin typeface="Montserrat" panose="00000500000000000000" pitchFamily="2" charset="0"/>
                <a:ea typeface="+mn-ea"/>
                <a:cs typeface="+mn-cs"/>
              </a:rPr>
              <a:t>Les stationnements sont proposés perméables pour favoriser la gestion à la parcelle des eaux pluviales et ainsi diminuer le rejet éventuel dans les réseaux d’assainissement et limiter les volumes à stoker.</a:t>
            </a:r>
            <a:endParaRPr lang="fr-FR" sz="1200" kern="1200" dirty="0">
              <a:solidFill>
                <a:schemeClr val="tx1"/>
              </a:solidFill>
              <a:effectLst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C7FC6-2EB7-DC4F-9390-156888BAA8A2}" type="slidenum">
              <a:rPr lang="en-CA" smtClean="0">
                <a:latin typeface="Montserrat" panose="00000500000000000000" pitchFamily="2" charset="0"/>
              </a:rPr>
              <a:t>5</a:t>
            </a:fld>
            <a:endParaRPr lang="en-CA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732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>
                <a:solidFill>
                  <a:schemeClr val="bg1"/>
                </a:solidFill>
              </a:rPr>
              <a:t>Sinon 150k€ de plus</a:t>
            </a:r>
          </a:p>
          <a:p>
            <a:endParaRPr lang="en-CA" dirty="0">
              <a:latin typeface="Montserrat" panose="00000500000000000000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C7FC6-2EB7-DC4F-9390-156888BAA8A2}" type="slidenum">
              <a:rPr lang="en-CA" smtClean="0">
                <a:latin typeface="Montserrat" panose="00000500000000000000" pitchFamily="2" charset="0"/>
              </a:rPr>
              <a:t>6</a:t>
            </a:fld>
            <a:endParaRPr lang="en-CA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849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>
                <a:solidFill>
                  <a:schemeClr val="bg1"/>
                </a:solidFill>
              </a:rPr>
              <a:t>Pas de mobilier</a:t>
            </a:r>
          </a:p>
          <a:p>
            <a:endParaRPr lang="en-CA" dirty="0">
              <a:latin typeface="Montserrat" panose="00000500000000000000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C7FC6-2EB7-DC4F-9390-156888BAA8A2}" type="slidenum">
              <a:rPr lang="en-CA" smtClean="0">
                <a:latin typeface="Montserrat" panose="00000500000000000000" pitchFamily="2" charset="0"/>
              </a:rPr>
              <a:t>7</a:t>
            </a:fld>
            <a:endParaRPr lang="en-CA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606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>
                <a:solidFill>
                  <a:schemeClr val="bg1"/>
                </a:solidFill>
              </a:rPr>
              <a:t>Pas de mobilier</a:t>
            </a:r>
          </a:p>
          <a:p>
            <a:endParaRPr lang="en-CA" dirty="0">
              <a:latin typeface="Montserrat" panose="00000500000000000000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C7FC6-2EB7-DC4F-9390-156888BAA8A2}" type="slidenum">
              <a:rPr lang="en-CA" smtClean="0">
                <a:latin typeface="Montserrat" panose="00000500000000000000" pitchFamily="2" charset="0"/>
              </a:rPr>
              <a:t>8</a:t>
            </a:fld>
            <a:endParaRPr lang="en-CA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3312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latin typeface="Montserrat" panose="00000500000000000000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C7FC6-2EB7-DC4F-9390-156888BAA8A2}" type="slidenum">
              <a:rPr lang="en-CA" smtClean="0">
                <a:latin typeface="Montserrat" panose="00000500000000000000" pitchFamily="2" charset="0"/>
              </a:rPr>
              <a:t>9</a:t>
            </a:fld>
            <a:endParaRPr lang="en-CA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759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tle: Hero Red logo +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  5"/>
          <p:cNvSpPr>
            <a:spLocks noGrp="1"/>
          </p:cNvSpPr>
          <p:nvPr>
            <p:ph type="pic" sz="quarter" idx="12" hasCustomPrompt="1"/>
          </p:nvPr>
        </p:nvSpPr>
        <p:spPr>
          <a:xfrm>
            <a:off x="7104063" y="0"/>
            <a:ext cx="5087937" cy="6858000"/>
          </a:xfr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anchor="t">
            <a:normAutofit/>
          </a:bodyPr>
          <a:lstStyle>
            <a:lvl1pPr marL="0" indent="0" algn="l">
              <a:buNone/>
              <a:defRPr sz="100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hero image here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9575" y="0"/>
            <a:ext cx="3032425" cy="5949194"/>
          </a:xfrm>
          <a:prstGeom prst="rect">
            <a:avLst/>
          </a:prstGeom>
        </p:spPr>
      </p:pic>
      <p:sp>
        <p:nvSpPr>
          <p:cNvPr id="8" name="Espace réservé pour une image 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104063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hero image here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227013" y="4182035"/>
            <a:ext cx="5832475" cy="1889251"/>
          </a:xfrm>
        </p:spPr>
        <p:txBody>
          <a:bodyPr anchor="b">
            <a:normAutofit/>
          </a:bodyPr>
          <a:lstStyle>
            <a:lvl1pPr algn="l">
              <a:defRPr sz="2800" baseline="0"/>
            </a:lvl1pPr>
          </a:lstStyle>
          <a:p>
            <a:r>
              <a:rPr lang="en-CA" dirty="0"/>
              <a:t>Insert presentation title here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27013" y="6071286"/>
            <a:ext cx="5832475" cy="55777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0" i="1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/>
              <a:t>Insert sub-title here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27013" y="2254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0087" y="2250830"/>
            <a:ext cx="5127644" cy="24386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Section: Sk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7013" y="225425"/>
            <a:ext cx="1404937" cy="755650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En un coup </a:t>
            </a:r>
            <a:r>
              <a:rPr lang="en-CA" dirty="0" err="1"/>
              <a:t>d'œil</a:t>
            </a:r>
            <a:endParaRPr lang="en-CA" dirty="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227013" y="1052513"/>
            <a:ext cx="2376487" cy="313213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CA" dirty="0"/>
              <a:t>Insert section title here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190662" y="0"/>
            <a:ext cx="9001338" cy="6875248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25000">
                <a:srgbClr val="D8E6F0"/>
              </a:gs>
              <a:gs pos="8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9575" y="0"/>
            <a:ext cx="3032425" cy="5949194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="" xmlns:p15="http://schemas.microsoft.com/office/powerpoint/2012/main">
        <p15:guide id="7" orient="horz" pos="14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Project: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  5"/>
          <p:cNvSpPr>
            <a:spLocks noGrp="1"/>
          </p:cNvSpPr>
          <p:nvPr>
            <p:ph type="pic" sz="quarter" idx="15" hasCustomPrompt="1"/>
          </p:nvPr>
        </p:nvSpPr>
        <p:spPr>
          <a:xfrm>
            <a:off x="1703388" y="0"/>
            <a:ext cx="10488612" cy="6876364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project image here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7013" y="225425"/>
            <a:ext cx="1404937" cy="755650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En un coup </a:t>
            </a:r>
            <a:r>
              <a:rPr lang="en-CA" dirty="0" err="1"/>
              <a:t>d'œil</a:t>
            </a:r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77-2960-1A4A-B5CA-B95B3484A035}" type="slidenum">
              <a:rPr lang="en-CA" smtClean="0"/>
              <a:t>‹N°›</a:t>
            </a:fld>
            <a:endParaRPr lang="en-CA" dirty="0"/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2208214" y="620713"/>
            <a:ext cx="9251949" cy="115252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CA" dirty="0"/>
              <a:t>Insert project title here</a:t>
            </a:r>
          </a:p>
        </p:txBody>
      </p:sp>
    </p:spTree>
  </p:cSld>
  <p:clrMapOvr>
    <a:masterClrMapping/>
  </p:clrMapOvr>
  <p:extLst>
    <p:ext uri="{DCECCB84-F9BA-43D5-87BE-67443E8EF086}">
      <p15:sldGuideLst xmlns="" xmlns:p15="http://schemas.microsoft.com/office/powerpoint/2012/main">
        <p15:guide id="7" orient="horz" pos="1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Project: 1 Photo +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  5"/>
          <p:cNvSpPr>
            <a:spLocks noGrp="1"/>
          </p:cNvSpPr>
          <p:nvPr>
            <p:ph type="pic" sz="quarter" idx="15" hasCustomPrompt="1"/>
          </p:nvPr>
        </p:nvSpPr>
        <p:spPr>
          <a:xfrm>
            <a:off x="1703388" y="0"/>
            <a:ext cx="6805612" cy="6903695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baseline="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project image here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7013" y="225425"/>
            <a:ext cx="1404937" cy="755650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En un coup </a:t>
            </a:r>
            <a:r>
              <a:rPr lang="en-CA" dirty="0" err="1"/>
              <a:t>d'œil</a:t>
            </a:r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77-2960-1A4A-B5CA-B95B3484A035}" type="slidenum">
              <a:rPr lang="en-CA" smtClean="0"/>
              <a:t>‹N°›</a:t>
            </a:fld>
            <a:endParaRPr lang="en-CA" dirty="0"/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8580438" y="620713"/>
            <a:ext cx="3384550" cy="1152526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en-CA" dirty="0"/>
              <a:t>Insert project title here</a:t>
            </a:r>
            <a:br>
              <a:rPr lang="en-CA" dirty="0"/>
            </a:br>
            <a:endParaRPr lang="en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6" hasCustomPrompt="1"/>
          </p:nvPr>
        </p:nvSpPr>
        <p:spPr>
          <a:xfrm>
            <a:off x="8580438" y="1844675"/>
            <a:ext cx="3384549" cy="4358875"/>
          </a:xfrm>
        </p:spPr>
        <p:txBody>
          <a:bodyPr anchor="b"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CA" dirty="0"/>
              <a:t>Insert project description here</a:t>
            </a:r>
          </a:p>
        </p:txBody>
      </p:sp>
    </p:spTree>
  </p:cSld>
  <p:clrMapOvr>
    <a:masterClrMapping/>
  </p:clrMapOvr>
  <p:extLst>
    <p:ext uri="{DCECCB84-F9BA-43D5-87BE-67443E8EF086}">
      <p15:sldGuideLst xmlns="" xmlns:p15="http://schemas.microsoft.com/office/powerpoint/2012/main">
        <p15:guide id="7" orient="horz" pos="14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Project: 2 Photos +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  5"/>
          <p:cNvSpPr>
            <a:spLocks noGrp="1"/>
          </p:cNvSpPr>
          <p:nvPr>
            <p:ph type="pic" sz="quarter" idx="15" hasCustomPrompt="1"/>
          </p:nvPr>
        </p:nvSpPr>
        <p:spPr>
          <a:xfrm>
            <a:off x="6794219" y="225425"/>
            <a:ext cx="5170769" cy="2771776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baseline="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project image here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7013" y="225425"/>
            <a:ext cx="1404937" cy="755650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En un coup </a:t>
            </a:r>
            <a:r>
              <a:rPr lang="en-CA" dirty="0" err="1"/>
              <a:t>d'œil</a:t>
            </a:r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77-2960-1A4A-B5CA-B95B3484A035}" type="slidenum">
              <a:rPr lang="en-CA" smtClean="0"/>
              <a:t>‹N°›</a:t>
            </a:fld>
            <a:endParaRPr lang="en-CA" dirty="0"/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1930400" y="3281137"/>
            <a:ext cx="4597400" cy="754748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en-CA" dirty="0"/>
              <a:t>Insert project title here</a:t>
            </a:r>
            <a:br>
              <a:rPr lang="en-CA" dirty="0"/>
            </a:br>
            <a:endParaRPr lang="en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6" hasCustomPrompt="1"/>
          </p:nvPr>
        </p:nvSpPr>
        <p:spPr>
          <a:xfrm>
            <a:off x="1930400" y="4257675"/>
            <a:ext cx="4597400" cy="1945876"/>
          </a:xfrm>
        </p:spPr>
        <p:txBody>
          <a:bodyPr anchor="b"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CA" dirty="0"/>
              <a:t>Insert project description here</a:t>
            </a:r>
          </a:p>
        </p:txBody>
      </p:sp>
      <p:sp>
        <p:nvSpPr>
          <p:cNvPr id="10" name="Espace réservé pour une image  5"/>
          <p:cNvSpPr>
            <a:spLocks noGrp="1"/>
          </p:cNvSpPr>
          <p:nvPr>
            <p:ph type="pic" sz="quarter" idx="17" hasCustomPrompt="1"/>
          </p:nvPr>
        </p:nvSpPr>
        <p:spPr>
          <a:xfrm>
            <a:off x="1703389" y="225425"/>
            <a:ext cx="5090830" cy="2771776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baseline="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project image here</a:t>
            </a:r>
          </a:p>
        </p:txBody>
      </p:sp>
      <p:sp>
        <p:nvSpPr>
          <p:cNvPr id="14" name="Espace réservé du contenu 2"/>
          <p:cNvSpPr>
            <a:spLocks noGrp="1"/>
          </p:cNvSpPr>
          <p:nvPr>
            <p:ph sz="quarter" idx="18" hasCustomPrompt="1"/>
          </p:nvPr>
        </p:nvSpPr>
        <p:spPr>
          <a:xfrm>
            <a:off x="7104063" y="4257675"/>
            <a:ext cx="4860925" cy="1945876"/>
          </a:xfrm>
        </p:spPr>
        <p:txBody>
          <a:bodyPr anchor="b"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CA" dirty="0"/>
              <a:t>Insert project description here</a:t>
            </a:r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6794219" y="3254188"/>
            <a:ext cx="0" cy="2949363"/>
          </a:xfrm>
          <a:prstGeom prst="line">
            <a:avLst/>
          </a:prstGeom>
          <a:ln>
            <a:solidFill>
              <a:srgbClr val="FF43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texte 18"/>
          <p:cNvSpPr>
            <a:spLocks noGrp="1"/>
          </p:cNvSpPr>
          <p:nvPr>
            <p:ph type="body" sz="quarter" idx="19" hasCustomPrompt="1"/>
          </p:nvPr>
        </p:nvSpPr>
        <p:spPr>
          <a:xfrm>
            <a:off x="7104063" y="3281363"/>
            <a:ext cx="4860925" cy="7540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srgbClr val="FF4337"/>
                </a:solidFill>
                <a:effectLst/>
                <a:uLnTx/>
                <a:uFillTx/>
                <a:latin typeface="Montserrat SemiBold" charset="0"/>
                <a:ea typeface="Montserrat SemiBold" charset="0"/>
                <a:cs typeface="Montserrat SemiBold" charset="0"/>
              </a:rPr>
              <a:t>Insert project title here</a:t>
            </a:r>
            <a:b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srgbClr val="FF4337"/>
                </a:solidFill>
                <a:effectLst/>
                <a:uLnTx/>
                <a:uFillTx/>
                <a:latin typeface="Montserrat SemiBold" charset="0"/>
                <a:ea typeface="Montserrat SemiBold" charset="0"/>
                <a:cs typeface="Montserrat SemiBold" charset="0"/>
              </a:rPr>
            </a:br>
            <a:endParaRPr lang="en-CA" dirty="0"/>
          </a:p>
        </p:txBody>
      </p:sp>
    </p:spTree>
  </p:cSld>
  <p:clrMapOvr>
    <a:masterClrMapping/>
  </p:clrMapOvr>
  <p:extLst>
    <p:ext uri="{DCECCB84-F9BA-43D5-87BE-67443E8EF086}">
      <p15:sldGuideLst xmlns="" xmlns:p15="http://schemas.microsoft.com/office/powerpoint/2012/main">
        <p15:guide id="7" orient="horz" pos="14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 Content 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703387" cy="6863984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7013" y="225425"/>
            <a:ext cx="1404937" cy="755650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En un coup </a:t>
            </a:r>
            <a:r>
              <a:rPr lang="en-CA" dirty="0" err="1"/>
              <a:t>d'œil</a:t>
            </a:r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77-2960-1A4A-B5CA-B95B3484A035}" type="slidenum">
              <a:rPr lang="en-CA" smtClean="0"/>
              <a:t>‹N°›</a:t>
            </a:fld>
            <a:endParaRPr lang="en-CA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00" y="6203551"/>
            <a:ext cx="900111" cy="429024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2208213" y="1844675"/>
            <a:ext cx="9251950" cy="435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</p:cSld>
  <p:clrMapOvr>
    <a:masterClrMapping/>
  </p:clrMapOvr>
  <p:extLst>
    <p:ext uri="{DCECCB84-F9BA-43D5-87BE-67443E8EF086}">
      <p15:sldGuideLst xmlns="" xmlns:p15="http://schemas.microsoft.com/office/powerpoint/2012/main">
        <p15:guide id="7" orient="horz" pos="14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Content 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703387" cy="6863984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7013" y="225425"/>
            <a:ext cx="1404937" cy="755650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En un coup </a:t>
            </a:r>
            <a:r>
              <a:rPr lang="en-CA" dirty="0" err="1"/>
              <a:t>d'œil</a:t>
            </a:r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77-2960-1A4A-B5CA-B95B3484A035}" type="slidenum">
              <a:rPr lang="en-CA" smtClean="0"/>
              <a:t>‹N°›</a:t>
            </a:fld>
            <a:endParaRPr lang="en-CA" dirty="0"/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2208214" y="620713"/>
            <a:ext cx="9251949" cy="1152526"/>
          </a:xfrm>
        </p:spPr>
        <p:txBody>
          <a:bodyPr/>
          <a:lstStyle/>
          <a:p>
            <a:r>
              <a:rPr lang="en-CA" dirty="0"/>
              <a:t>Insert slide title here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00" y="6203551"/>
            <a:ext cx="900111" cy="429024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2208213" y="1844675"/>
            <a:ext cx="4319587" cy="435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9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7104064" y="1844675"/>
            <a:ext cx="4356100" cy="435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cxnSp>
        <p:nvCxnSpPr>
          <p:cNvPr id="4" name="Connecteur droit 3"/>
          <p:cNvCxnSpPr>
            <a:stCxn id="13" idx="2"/>
          </p:cNvCxnSpPr>
          <p:nvPr userDrawn="1"/>
        </p:nvCxnSpPr>
        <p:spPr>
          <a:xfrm flipH="1">
            <a:off x="6790765" y="1773239"/>
            <a:ext cx="43424" cy="4427536"/>
          </a:xfrm>
          <a:prstGeom prst="line">
            <a:avLst/>
          </a:prstGeom>
          <a:ln>
            <a:solidFill>
              <a:srgbClr val="FF43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="" xmlns:p15="http://schemas.microsoft.com/office/powerpoint/2012/main">
        <p15:guide id="7" orient="horz" pos="14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le: Hero White logo +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 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104063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hero image here</a:t>
            </a:r>
          </a:p>
        </p:txBody>
      </p:sp>
      <p:sp>
        <p:nvSpPr>
          <p:cNvPr id="9" name="Espace réservé pour une image  5"/>
          <p:cNvSpPr>
            <a:spLocks noGrp="1"/>
          </p:cNvSpPr>
          <p:nvPr>
            <p:ph type="pic" sz="quarter" idx="12" hasCustomPrompt="1"/>
          </p:nvPr>
        </p:nvSpPr>
        <p:spPr>
          <a:xfrm>
            <a:off x="7104063" y="0"/>
            <a:ext cx="5087937" cy="6858000"/>
          </a:xfr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anchor="t">
            <a:normAutofit/>
          </a:bodyPr>
          <a:lstStyle>
            <a:lvl1pPr marL="0" indent="0" algn="l">
              <a:buNone/>
              <a:defRPr sz="100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hero image here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227013" y="4168589"/>
            <a:ext cx="5832475" cy="1902698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CA" dirty="0"/>
              <a:t>Insert presentation title here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27013" y="6071286"/>
            <a:ext cx="5832475" cy="55777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/>
              <a:t>Insert sub-title here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27013" y="2254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9575" y="0"/>
            <a:ext cx="3032425" cy="594919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0995" y="2241550"/>
            <a:ext cx="5173385" cy="246039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itle: Hero Red logo + Sk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7104063" cy="6875248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25000">
                <a:srgbClr val="D8E6F0"/>
              </a:gs>
              <a:gs pos="8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9"/>
          <a:stretch/>
        </p:blipFill>
        <p:spPr>
          <a:xfrm>
            <a:off x="0" y="1047583"/>
            <a:ext cx="3270722" cy="5843209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7104063" y="0"/>
            <a:ext cx="5087938" cy="6875248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9575" y="-6093"/>
            <a:ext cx="3032425" cy="594919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227013" y="4689475"/>
            <a:ext cx="5832475" cy="1381811"/>
          </a:xfrm>
        </p:spPr>
        <p:txBody>
          <a:bodyPr anchor="b">
            <a:normAutofit/>
          </a:bodyPr>
          <a:lstStyle>
            <a:lvl1pPr algn="l">
              <a:defRPr sz="2800" baseline="0"/>
            </a:lvl1pPr>
          </a:lstStyle>
          <a:p>
            <a:r>
              <a:rPr lang="en-CA" dirty="0"/>
              <a:t>Insert presentation title here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27013" y="6071286"/>
            <a:ext cx="5832475" cy="55777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0" i="1" baseline="0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/>
              <a:t>Insert sub-title here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27013" y="2254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0087" y="2250830"/>
            <a:ext cx="5127644" cy="24386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itle: Red 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  5"/>
          <p:cNvSpPr>
            <a:spLocks noGrp="1"/>
          </p:cNvSpPr>
          <p:nvPr>
            <p:ph type="pic" sz="quarter" idx="11" hasCustomPrompt="1"/>
          </p:nvPr>
        </p:nvSpPr>
        <p:spPr>
          <a:xfrm>
            <a:off x="1703388" y="0"/>
            <a:ext cx="10488612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hero image here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27013" y="225426"/>
            <a:ext cx="1404937" cy="3238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CA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67339" y="-6093"/>
            <a:ext cx="3032425" cy="594919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2208213" y="620713"/>
            <a:ext cx="9251950" cy="5038682"/>
          </a:xfrm>
        </p:spPr>
        <p:txBody>
          <a:bodyPr anchor="ctr">
            <a:normAutofit/>
          </a:bodyPr>
          <a:lstStyle>
            <a:lvl1pPr algn="ctr">
              <a:defRPr sz="5400" b="0" i="0"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CA" dirty="0"/>
              <a:t>Insert presentation title here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224216" y="5651157"/>
            <a:ext cx="9242854" cy="541294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0" i="1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/>
              <a:t>Insert sub-title here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itle: Red Text + Sk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703388" y="0"/>
            <a:ext cx="10488611" cy="6875248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25000">
                <a:srgbClr val="D8E6F0"/>
              </a:gs>
              <a:gs pos="8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9575" y="0"/>
            <a:ext cx="3032425" cy="594919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9"/>
          <a:stretch/>
        </p:blipFill>
        <p:spPr>
          <a:xfrm>
            <a:off x="1706148" y="1052513"/>
            <a:ext cx="3267962" cy="583827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2208213" y="620713"/>
            <a:ext cx="9251950" cy="5022206"/>
          </a:xfrm>
        </p:spPr>
        <p:txBody>
          <a:bodyPr anchor="ctr">
            <a:normAutofit/>
          </a:bodyPr>
          <a:lstStyle>
            <a:lvl1pPr algn="ctr">
              <a:defRPr sz="5400" b="0" i="0"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CA" dirty="0"/>
              <a:t>Insert presentation title here</a:t>
            </a:r>
          </a:p>
        </p:txBody>
      </p:sp>
      <p:sp>
        <p:nvSpPr>
          <p:cNvPr id="9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224216" y="5651157"/>
            <a:ext cx="9242854" cy="541294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0" i="1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/>
              <a:t>Insert sub-title here</a:t>
            </a:r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27013" y="225426"/>
            <a:ext cx="1404937" cy="3238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C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itle: White Text +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703388" y="0"/>
            <a:ext cx="10488611" cy="6875248"/>
          </a:xfrm>
          <a:prstGeom prst="rect">
            <a:avLst/>
          </a:prstGeom>
          <a:solidFill>
            <a:srgbClr val="FF43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4337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2208213" y="620713"/>
            <a:ext cx="9251950" cy="5038682"/>
          </a:xfrm>
        </p:spPr>
        <p:txBody>
          <a:bodyPr anchor="ctr">
            <a:normAutofit/>
          </a:bodyPr>
          <a:lstStyle>
            <a:lvl1pPr algn="ctr">
              <a:defRPr sz="5400" b="0" i="0" baseline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CA" dirty="0"/>
              <a:t>Insert presentation title </a:t>
            </a:r>
            <a:br>
              <a:rPr lang="en-CA" dirty="0"/>
            </a:br>
            <a:r>
              <a:rPr lang="en-CA" dirty="0"/>
              <a:t>here</a:t>
            </a:r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224216" y="5651157"/>
            <a:ext cx="9242854" cy="541294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/>
              <a:t>Insert sub-title here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27013" y="225426"/>
            <a:ext cx="1404937" cy="3238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Title: White Text + Imag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  5"/>
          <p:cNvSpPr>
            <a:spLocks noGrp="1"/>
          </p:cNvSpPr>
          <p:nvPr>
            <p:ph type="pic" sz="quarter" idx="11" hasCustomPrompt="1"/>
          </p:nvPr>
        </p:nvSpPr>
        <p:spPr>
          <a:xfrm>
            <a:off x="1703388" y="0"/>
            <a:ext cx="10488612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hero image here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2208213" y="620713"/>
            <a:ext cx="9251950" cy="5038682"/>
          </a:xfrm>
        </p:spPr>
        <p:txBody>
          <a:bodyPr anchor="ctr">
            <a:normAutofit/>
          </a:bodyPr>
          <a:lstStyle>
            <a:lvl1pPr algn="ctr">
              <a:defRPr sz="5400" b="0" i="0" baseline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CA" dirty="0"/>
              <a:t>Insert presentation title here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27013" y="225426"/>
            <a:ext cx="1404937" cy="3238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CA" dirty="0"/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224216" y="5651157"/>
            <a:ext cx="9242854" cy="541294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/>
              <a:t>Insert sub-title here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Section: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7013" y="225425"/>
            <a:ext cx="1404937" cy="755650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En un coup </a:t>
            </a:r>
            <a:r>
              <a:rPr lang="en-CA" dirty="0" err="1"/>
              <a:t>d'œil</a:t>
            </a:r>
            <a:endParaRPr lang="en-CA" dirty="0"/>
          </a:p>
        </p:txBody>
      </p:sp>
      <p:sp>
        <p:nvSpPr>
          <p:cNvPr id="10" name="Espace réservé pour une image  5"/>
          <p:cNvSpPr>
            <a:spLocks noGrp="1"/>
          </p:cNvSpPr>
          <p:nvPr>
            <p:ph type="pic" sz="quarter" idx="13" hasCustomPrompt="1"/>
          </p:nvPr>
        </p:nvSpPr>
        <p:spPr>
          <a:xfrm>
            <a:off x="3179763" y="0"/>
            <a:ext cx="5832475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hero image here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227013" y="1052513"/>
            <a:ext cx="2376487" cy="3132137"/>
          </a:xfr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Insert section title here</a:t>
            </a:r>
          </a:p>
        </p:txBody>
      </p:sp>
      <p:sp>
        <p:nvSpPr>
          <p:cNvPr id="14" name="Espace réservé pour une image  5"/>
          <p:cNvSpPr>
            <a:spLocks noGrp="1"/>
          </p:cNvSpPr>
          <p:nvPr>
            <p:ph type="pic" sz="quarter" idx="14" hasCustomPrompt="1"/>
          </p:nvPr>
        </p:nvSpPr>
        <p:spPr>
          <a:xfrm>
            <a:off x="9010651" y="0"/>
            <a:ext cx="3181349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hero image here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9575" y="0"/>
            <a:ext cx="3032425" cy="594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241360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7" orient="horz" pos="14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Section: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7013" y="225425"/>
            <a:ext cx="1404937" cy="755650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En un coup </a:t>
            </a:r>
            <a:r>
              <a:rPr lang="en-CA" dirty="0" err="1"/>
              <a:t>d'œil</a:t>
            </a:r>
            <a:endParaRPr lang="en-CA" dirty="0"/>
          </a:p>
        </p:txBody>
      </p:sp>
      <p:sp>
        <p:nvSpPr>
          <p:cNvPr id="10" name="Espace réservé pour une image  5"/>
          <p:cNvSpPr>
            <a:spLocks noGrp="1"/>
          </p:cNvSpPr>
          <p:nvPr>
            <p:ph type="pic" sz="quarter" idx="13" hasCustomPrompt="1"/>
          </p:nvPr>
        </p:nvSpPr>
        <p:spPr>
          <a:xfrm>
            <a:off x="3179763" y="0"/>
            <a:ext cx="9012237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hero image here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227013" y="1052513"/>
            <a:ext cx="2376487" cy="3132137"/>
          </a:xfrm>
        </p:spPr>
        <p:txBody>
          <a:bodyPr/>
          <a:lstStyle/>
          <a:p>
            <a:r>
              <a:rPr lang="en-CA" dirty="0"/>
              <a:t>Insert section title here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9575" y="0"/>
            <a:ext cx="3032425" cy="5949194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="" xmlns:p15="http://schemas.microsoft.com/office/powerpoint/2012/main">
        <p15:guide id="7" orient="horz" pos="14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703388" y="2231048"/>
            <a:ext cx="9756775" cy="3969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err="1"/>
              <a:t>Cliquez</a:t>
            </a:r>
            <a:r>
              <a:rPr lang="en-CA" dirty="0"/>
              <a:t> pour modifier les styles du </a:t>
            </a:r>
            <a:r>
              <a:rPr lang="en-CA" dirty="0" err="1"/>
              <a:t>texte</a:t>
            </a:r>
            <a:r>
              <a:rPr lang="en-CA" dirty="0"/>
              <a:t> du masque</a:t>
            </a:r>
          </a:p>
          <a:p>
            <a:pPr lvl="1"/>
            <a:r>
              <a:rPr lang="en-CA" dirty="0" err="1"/>
              <a:t>Deuxième</a:t>
            </a:r>
            <a:r>
              <a:rPr lang="en-CA" dirty="0"/>
              <a:t> </a:t>
            </a:r>
            <a:r>
              <a:rPr lang="en-CA" dirty="0" err="1"/>
              <a:t>niveau</a:t>
            </a:r>
            <a:endParaRPr lang="en-CA" dirty="0"/>
          </a:p>
          <a:p>
            <a:pPr lvl="2"/>
            <a:r>
              <a:rPr lang="en-CA" dirty="0" err="1"/>
              <a:t>Troisième</a:t>
            </a:r>
            <a:r>
              <a:rPr lang="en-CA" dirty="0"/>
              <a:t> </a:t>
            </a:r>
            <a:r>
              <a:rPr lang="en-CA" dirty="0" err="1"/>
              <a:t>niveau</a:t>
            </a:r>
            <a:endParaRPr lang="en-CA" dirty="0"/>
          </a:p>
          <a:p>
            <a:pPr lvl="3"/>
            <a:r>
              <a:rPr lang="en-CA" dirty="0" err="1"/>
              <a:t>Quatrième</a:t>
            </a:r>
            <a:r>
              <a:rPr lang="en-CA" dirty="0"/>
              <a:t> </a:t>
            </a:r>
            <a:r>
              <a:rPr lang="en-CA" dirty="0" err="1"/>
              <a:t>niveau</a:t>
            </a:r>
            <a:endParaRPr lang="en-CA" dirty="0"/>
          </a:p>
          <a:p>
            <a:pPr lvl="4"/>
            <a:r>
              <a:rPr lang="en-CA" dirty="0" err="1"/>
              <a:t>Cinquième</a:t>
            </a:r>
            <a:r>
              <a:rPr lang="en-CA" dirty="0"/>
              <a:t> </a:t>
            </a:r>
            <a:r>
              <a:rPr lang="en-CA" dirty="0" err="1"/>
              <a:t>niveau</a:t>
            </a:r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227014" y="3465513"/>
            <a:ext cx="1404936" cy="323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fld id="{52326D77-2960-1A4A-B5CA-B95B3484A035}" type="slidenum">
              <a:rPr lang="en-CA" smtClean="0"/>
              <a:pPr/>
              <a:t>‹N°›</a:t>
            </a:fld>
            <a:endParaRPr lang="en-CA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3"/>
          </p:nvPr>
        </p:nvSpPr>
        <p:spPr>
          <a:xfrm>
            <a:off x="227014" y="225425"/>
            <a:ext cx="1326016" cy="75564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CA" dirty="0"/>
              <a:t>En un coup </a:t>
            </a:r>
            <a:r>
              <a:rPr lang="en-CA" dirty="0" err="1"/>
              <a:t>d'œil</a:t>
            </a:r>
            <a:endParaRPr lang="en-CA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023" y="6202800"/>
            <a:ext cx="900111" cy="429024"/>
          </a:xfrm>
          <a:prstGeom prst="rect">
            <a:avLst/>
          </a:prstGeom>
        </p:spPr>
      </p:pic>
      <p:sp>
        <p:nvSpPr>
          <p:cNvPr id="13" name="Espace réservé du titre 12"/>
          <p:cNvSpPr>
            <a:spLocks noGrp="1"/>
          </p:cNvSpPr>
          <p:nvPr>
            <p:ph type="title"/>
          </p:nvPr>
        </p:nvSpPr>
        <p:spPr>
          <a:xfrm>
            <a:off x="1703388" y="620713"/>
            <a:ext cx="9756775" cy="11525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61961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9" r:id="rId4"/>
    <p:sldLayoutId id="2147483658" r:id="rId5"/>
    <p:sldLayoutId id="2147483666" r:id="rId6"/>
    <p:sldLayoutId id="2147483661" r:id="rId7"/>
    <p:sldLayoutId id="2147483649" r:id="rId8"/>
    <p:sldLayoutId id="2147483664" r:id="rId9"/>
    <p:sldLayoutId id="2147483662" r:id="rId10"/>
    <p:sldLayoutId id="2147483663" r:id="rId11"/>
    <p:sldLayoutId id="2147483665" r:id="rId12"/>
    <p:sldLayoutId id="2147483668" r:id="rId13"/>
    <p:sldLayoutId id="2147483650" r:id="rId14"/>
    <p:sldLayoutId id="2147483660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rgbClr val="FF4337"/>
          </a:solidFill>
          <a:latin typeface="Montserrat SemiBold" charset="0"/>
          <a:ea typeface="Montserrat SemiBold" charset="0"/>
          <a:cs typeface="Montserrat SemiBold" charset="0"/>
        </a:defRPr>
      </a:lvl1pPr>
    </p:titleStyle>
    <p:bodyStyle>
      <a:lvl1pPr marL="403225" indent="-403225" algn="l" defTabSz="914400" rtl="0" eaLnBrk="1" latinLnBrk="0" hangingPunct="1">
        <a:lnSpc>
          <a:spcPct val="90000"/>
        </a:lnSpc>
        <a:spcBef>
          <a:spcPts val="1000"/>
        </a:spcBef>
        <a:buFont typeface=".HelveticaNeueDeskInterface-Regular" charset="0"/>
        <a:buChar char="—"/>
        <a:tabLst/>
        <a:defRPr sz="2400" kern="1200">
          <a:solidFill>
            <a:srgbClr val="1E242B"/>
          </a:solidFill>
          <a:latin typeface="Montserrat" panose="00000500000000000000" pitchFamily="2" charset="0"/>
          <a:ea typeface="Montserrat" panose="00000500000000000000" pitchFamily="2" charset="0"/>
          <a:cs typeface="Montserrat" panose="00000500000000000000" pitchFamily="2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.HelveticaNeueDeskInterface-Regular" charset="0"/>
        <a:buChar char="—"/>
        <a:tabLst/>
        <a:defRPr sz="2000" b="0" i="1" kern="1200">
          <a:solidFill>
            <a:srgbClr val="1E242B"/>
          </a:solidFill>
          <a:latin typeface="Montserrat" panose="00000500000000000000" pitchFamily="2" charset="0"/>
          <a:ea typeface="Montserrat" panose="00000500000000000000" pitchFamily="2" charset="0"/>
          <a:cs typeface="Montserrat" panose="000005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.HelveticaNeueDeskInterface-Regular" charset="0"/>
        <a:buChar char="—"/>
        <a:defRPr sz="1600" b="0" i="0" kern="1200">
          <a:solidFill>
            <a:srgbClr val="1E242B"/>
          </a:solidFill>
          <a:latin typeface="Montserrat" panose="00000500000000000000" pitchFamily="2" charset="0"/>
          <a:ea typeface="Montserrat" panose="00000500000000000000" pitchFamily="2" charset="0"/>
          <a:cs typeface="Montserrat" panose="000005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.HelveticaNeueDeskInterface-Regular" charset="0"/>
        <a:buChar char="—"/>
        <a:defRPr sz="1600" b="0" i="0" kern="1200">
          <a:solidFill>
            <a:srgbClr val="1E242B"/>
          </a:solidFill>
          <a:latin typeface="Montserrat" panose="00000500000000000000" pitchFamily="2" charset="0"/>
          <a:ea typeface="Montserrat" panose="00000500000000000000" pitchFamily="2" charset="0"/>
          <a:cs typeface="Montserrat" panose="000005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.HelveticaNeueDeskInterface-Regular" charset="0"/>
        <a:buChar char="—"/>
        <a:defRPr sz="1600" b="0" i="0" kern="1200">
          <a:solidFill>
            <a:srgbClr val="1E242B"/>
          </a:solidFill>
          <a:latin typeface="Montserrat" panose="00000500000000000000" pitchFamily="2" charset="0"/>
          <a:ea typeface="Montserrat" panose="00000500000000000000" pitchFamily="2" charset="0"/>
          <a:cs typeface="Montserrat" panose="000005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pos="143">
          <p15:clr>
            <a:srgbClr val="F26B43"/>
          </p15:clr>
        </p15:guide>
        <p15:guide id="2" pos="7537">
          <p15:clr>
            <a:srgbClr val="F26B43"/>
          </p15:clr>
        </p15:guide>
        <p15:guide id="3" pos="3863">
          <p15:clr>
            <a:srgbClr val="F26B43"/>
          </p15:clr>
        </p15:guide>
        <p15:guide id="4" pos="3817">
          <p15:clr>
            <a:srgbClr val="F26B43"/>
          </p15:clr>
        </p15:guide>
        <p15:guide id="5" pos="415">
          <p15:clr>
            <a:srgbClr val="F26B43"/>
          </p15:clr>
        </p15:guide>
        <p15:guide id="6" pos="710">
          <p15:clr>
            <a:srgbClr val="F26B43"/>
          </p15:clr>
        </p15:guide>
        <p15:guide id="7" pos="756">
          <p15:clr>
            <a:srgbClr val="F26B43"/>
          </p15:clr>
        </p15:guide>
        <p15:guide id="8" pos="461">
          <p15:clr>
            <a:srgbClr val="F26B43"/>
          </p15:clr>
        </p15:guide>
        <p15:guide id="9" pos="1028">
          <p15:clr>
            <a:srgbClr val="F26B43"/>
          </p15:clr>
        </p15:guide>
        <p15:guide id="10" pos="1073">
          <p15:clr>
            <a:srgbClr val="F26B43"/>
          </p15:clr>
        </p15:guide>
        <p15:guide id="11" pos="1345">
          <p15:clr>
            <a:srgbClr val="F26B43"/>
          </p15:clr>
        </p15:guide>
        <p15:guide id="12" pos="1391">
          <p15:clr>
            <a:srgbClr val="F26B43"/>
          </p15:clr>
        </p15:guide>
        <p15:guide id="13" pos="1640">
          <p15:clr>
            <a:srgbClr val="F26B43"/>
          </p15:clr>
        </p15:guide>
        <p15:guide id="14" pos="1685">
          <p15:clr>
            <a:srgbClr val="F26B43"/>
          </p15:clr>
        </p15:guide>
        <p15:guide id="15" pos="1958">
          <p15:clr>
            <a:srgbClr val="F26B43"/>
          </p15:clr>
        </p15:guide>
        <p15:guide id="16" pos="2003">
          <p15:clr>
            <a:srgbClr val="F26B43"/>
          </p15:clr>
        </p15:guide>
        <p15:guide id="17" pos="2275">
          <p15:clr>
            <a:srgbClr val="F26B43"/>
          </p15:clr>
        </p15:guide>
        <p15:guide id="18" pos="2320">
          <p15:clr>
            <a:srgbClr val="F26B43"/>
          </p15:clr>
        </p15:guide>
        <p15:guide id="19" pos="2570">
          <p15:clr>
            <a:srgbClr val="F26B43"/>
          </p15:clr>
        </p15:guide>
        <p15:guide id="20" pos="2615">
          <p15:clr>
            <a:srgbClr val="F26B43"/>
          </p15:clr>
        </p15:guide>
        <p15:guide id="21" pos="2865">
          <p15:clr>
            <a:srgbClr val="F26B43"/>
          </p15:clr>
        </p15:guide>
        <p15:guide id="22" pos="2933">
          <p15:clr>
            <a:srgbClr val="F26B43"/>
          </p15:clr>
        </p15:guide>
        <p15:guide id="23" pos="3205">
          <p15:clr>
            <a:srgbClr val="F26B43"/>
          </p15:clr>
        </p15:guide>
        <p15:guide id="24" pos="3250">
          <p15:clr>
            <a:srgbClr val="F26B43"/>
          </p15:clr>
        </p15:guide>
        <p15:guide id="25" pos="3500">
          <p15:clr>
            <a:srgbClr val="F26B43"/>
          </p15:clr>
        </p15:guide>
        <p15:guide id="26" pos="3545">
          <p15:clr>
            <a:srgbClr val="F26B43"/>
          </p15:clr>
        </p15:guide>
        <p15:guide id="27" pos="4112">
          <p15:clr>
            <a:srgbClr val="F26B43"/>
          </p15:clr>
        </p15:guide>
        <p15:guide id="28" pos="4158">
          <p15:clr>
            <a:srgbClr val="F26B43"/>
          </p15:clr>
        </p15:guide>
        <p15:guide id="29" pos="4430">
          <p15:clr>
            <a:srgbClr val="F26B43"/>
          </p15:clr>
        </p15:guide>
        <p15:guide id="30" pos="4475">
          <p15:clr>
            <a:srgbClr val="F26B43"/>
          </p15:clr>
        </p15:guide>
        <p15:guide id="31" pos="4747">
          <p15:clr>
            <a:srgbClr val="F26B43"/>
          </p15:clr>
        </p15:guide>
        <p15:guide id="32" pos="4793">
          <p15:clr>
            <a:srgbClr val="F26B43"/>
          </p15:clr>
        </p15:guide>
        <p15:guide id="33" pos="5042">
          <p15:clr>
            <a:srgbClr val="F26B43"/>
          </p15:clr>
        </p15:guide>
        <p15:guide id="34" pos="5087">
          <p15:clr>
            <a:srgbClr val="F26B43"/>
          </p15:clr>
        </p15:guide>
        <p15:guide id="35" pos="5360">
          <p15:clr>
            <a:srgbClr val="F26B43"/>
          </p15:clr>
        </p15:guide>
        <p15:guide id="36" pos="5677">
          <p15:clr>
            <a:srgbClr val="F26B43"/>
          </p15:clr>
        </p15:guide>
        <p15:guide id="37" pos="5722">
          <p15:clr>
            <a:srgbClr val="F26B43"/>
          </p15:clr>
        </p15:guide>
        <p15:guide id="38" pos="5405">
          <p15:clr>
            <a:srgbClr val="F26B43"/>
          </p15:clr>
        </p15:guide>
        <p15:guide id="39" pos="5972">
          <p15:clr>
            <a:srgbClr val="F26B43"/>
          </p15:clr>
        </p15:guide>
        <p15:guide id="40" pos="6017">
          <p15:clr>
            <a:srgbClr val="F26B43"/>
          </p15:clr>
        </p15:guide>
        <p15:guide id="41" pos="6289">
          <p15:clr>
            <a:srgbClr val="F26B43"/>
          </p15:clr>
        </p15:guide>
        <p15:guide id="42" pos="6335">
          <p15:clr>
            <a:srgbClr val="F26B43"/>
          </p15:clr>
        </p15:guide>
        <p15:guide id="43" pos="6607">
          <p15:clr>
            <a:srgbClr val="F26B43"/>
          </p15:clr>
        </p15:guide>
        <p15:guide id="44" pos="6652">
          <p15:clr>
            <a:srgbClr val="F26B43"/>
          </p15:clr>
        </p15:guide>
        <p15:guide id="45" pos="6902">
          <p15:clr>
            <a:srgbClr val="F26B43"/>
          </p15:clr>
        </p15:guide>
        <p15:guide id="46" pos="6947">
          <p15:clr>
            <a:srgbClr val="F26B43"/>
          </p15:clr>
        </p15:guide>
        <p15:guide id="47" pos="7219">
          <p15:clr>
            <a:srgbClr val="F26B43"/>
          </p15:clr>
        </p15:guide>
        <p15:guide id="48" pos="7265">
          <p15:clr>
            <a:srgbClr val="F26B43"/>
          </p15:clr>
        </p15:guide>
        <p15:guide id="49" orient="horz" pos="142">
          <p15:clr>
            <a:srgbClr val="F26B43"/>
          </p15:clr>
        </p15:guide>
        <p15:guide id="50" orient="horz" pos="346">
          <p15:clr>
            <a:srgbClr val="F26B43"/>
          </p15:clr>
        </p15:guide>
        <p15:guide id="51" orient="horz" pos="391">
          <p15:clr>
            <a:srgbClr val="F26B43"/>
          </p15:clr>
        </p15:guide>
        <p15:guide id="52" orient="horz" pos="618">
          <p15:clr>
            <a:srgbClr val="F26B43"/>
          </p15:clr>
        </p15:guide>
        <p15:guide id="53" orient="horz" pos="663">
          <p15:clr>
            <a:srgbClr val="F26B43"/>
          </p15:clr>
        </p15:guide>
        <p15:guide id="54" orient="horz" pos="867">
          <p15:clr>
            <a:srgbClr val="F26B43"/>
          </p15:clr>
        </p15:guide>
        <p15:guide id="55" orient="horz" pos="913">
          <p15:clr>
            <a:srgbClr val="F26B43"/>
          </p15:clr>
        </p15:guide>
        <p15:guide id="56" orient="horz" pos="1117">
          <p15:clr>
            <a:srgbClr val="F26B43"/>
          </p15:clr>
        </p15:guide>
        <p15:guide id="57" orient="horz" pos="1162">
          <p15:clr>
            <a:srgbClr val="F26B43"/>
          </p15:clr>
        </p15:guide>
        <p15:guide id="58" orient="horz" pos="1366">
          <p15:clr>
            <a:srgbClr val="F26B43"/>
          </p15:clr>
        </p15:guide>
        <p15:guide id="59" orient="horz" pos="1412">
          <p15:clr>
            <a:srgbClr val="F26B43"/>
          </p15:clr>
        </p15:guide>
        <p15:guide id="60" orient="horz" pos="1616">
          <p15:clr>
            <a:srgbClr val="F26B43"/>
          </p15:clr>
        </p15:guide>
        <p15:guide id="61" orient="horz" pos="1684">
          <p15:clr>
            <a:srgbClr val="F26B43"/>
          </p15:clr>
        </p15:guide>
        <p15:guide id="62" orient="horz" pos="1888">
          <p15:clr>
            <a:srgbClr val="F26B43"/>
          </p15:clr>
        </p15:guide>
        <p15:guide id="63" orient="horz" pos="1933">
          <p15:clr>
            <a:srgbClr val="F26B43"/>
          </p15:clr>
        </p15:guide>
        <p15:guide id="64" orient="horz" pos="2137">
          <p15:clr>
            <a:srgbClr val="F26B43"/>
          </p15:clr>
        </p15:guide>
        <p15:guide id="65" orient="horz" pos="2183">
          <p15:clr>
            <a:srgbClr val="F26B43"/>
          </p15:clr>
        </p15:guide>
        <p15:guide id="66" orient="horz" pos="2387">
          <p15:clr>
            <a:srgbClr val="F26B43"/>
          </p15:clr>
        </p15:guide>
        <p15:guide id="67" orient="horz" pos="2432">
          <p15:clr>
            <a:srgbClr val="F26B43"/>
          </p15:clr>
        </p15:guide>
        <p15:guide id="68" orient="horz" pos="2636">
          <p15:clr>
            <a:srgbClr val="F26B43"/>
          </p15:clr>
        </p15:guide>
        <p15:guide id="69" orient="horz" pos="2682">
          <p15:clr>
            <a:srgbClr val="F26B43"/>
          </p15:clr>
        </p15:guide>
        <p15:guide id="70" orient="horz" pos="2908">
          <p15:clr>
            <a:srgbClr val="F26B43"/>
          </p15:clr>
        </p15:guide>
        <p15:guide id="71" orient="horz" pos="2954">
          <p15:clr>
            <a:srgbClr val="F26B43"/>
          </p15:clr>
        </p15:guide>
        <p15:guide id="72" orient="horz" pos="3158">
          <p15:clr>
            <a:srgbClr val="F26B43"/>
          </p15:clr>
        </p15:guide>
        <p15:guide id="73" orient="horz" pos="3203">
          <p15:clr>
            <a:srgbClr val="F26B43"/>
          </p15:clr>
        </p15:guide>
        <p15:guide id="74" orient="horz" pos="3407">
          <p15:clr>
            <a:srgbClr val="F26B43"/>
          </p15:clr>
        </p15:guide>
        <p15:guide id="75" orient="horz" pos="3453">
          <p15:clr>
            <a:srgbClr val="F26B43"/>
          </p15:clr>
        </p15:guide>
        <p15:guide id="76" orient="horz" pos="3657">
          <p15:clr>
            <a:srgbClr val="F26B43"/>
          </p15:clr>
        </p15:guide>
        <p15:guide id="77" orient="horz" pos="3702">
          <p15:clr>
            <a:srgbClr val="F26B43"/>
          </p15:clr>
        </p15:guide>
        <p15:guide id="78" orient="horz" pos="3906">
          <p15:clr>
            <a:srgbClr val="F26B43"/>
          </p15:clr>
        </p15:guide>
        <p15:guide id="79" orient="horz" pos="3952">
          <p15:clr>
            <a:srgbClr val="F26B43"/>
          </p15:clr>
        </p15:guide>
        <p15:guide id="80" orient="horz" pos="417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5" Type="http://schemas.openxmlformats.org/officeDocument/2006/relationships/image" Target="../media/image10.png"/><Relationship Id="rId10" Type="http://schemas.openxmlformats.org/officeDocument/2006/relationships/image" Target="../media/image29.png"/><Relationship Id="rId4" Type="http://schemas.openxmlformats.org/officeDocument/2006/relationships/image" Target="../media/image9.png"/><Relationship Id="rId9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3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us-titre 8">
            <a:extLst>
              <a:ext uri="{FF2B5EF4-FFF2-40B4-BE49-F238E27FC236}">
                <a16:creationId xmlns="" xmlns:a16="http://schemas.microsoft.com/office/drawing/2014/main" id="{349A9BFE-6A0D-4D9A-8806-7D619779FB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="" xmlns:a16="http://schemas.microsoft.com/office/drawing/2014/main" id="{799F0F8C-7EDB-40AB-BD94-7A3865ACD20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0"/>
            <a:ext cx="12192001" cy="6858000"/>
          </a:xfrm>
        </p:spPr>
      </p:sp>
      <p:sp>
        <p:nvSpPr>
          <p:cNvPr id="16" name="Titre 1">
            <a:extLst>
              <a:ext uri="{FF2B5EF4-FFF2-40B4-BE49-F238E27FC236}">
                <a16:creationId xmlns="" xmlns:a16="http://schemas.microsoft.com/office/drawing/2014/main" id="{6790DCB1-1D41-4B83-B13F-C4DFE8748671}"/>
              </a:ext>
            </a:extLst>
          </p:cNvPr>
          <p:cNvSpPr txBox="1">
            <a:spLocks/>
          </p:cNvSpPr>
          <p:nvPr/>
        </p:nvSpPr>
        <p:spPr>
          <a:xfrm>
            <a:off x="838199" y="534075"/>
            <a:ext cx="10515600" cy="196133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rgbClr val="FF4337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pPr algn="ctr"/>
            <a:r>
              <a:rPr lang="fr-FR" dirty="0">
                <a:solidFill>
                  <a:srgbClr val="FF0000"/>
                </a:solidFill>
              </a:rPr>
              <a:t>Aménagement</a:t>
            </a:r>
            <a:br>
              <a:rPr lang="fr-FR" dirty="0">
                <a:solidFill>
                  <a:srgbClr val="FF0000"/>
                </a:solidFill>
              </a:rPr>
            </a:b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sz="4000" i="1" dirty="0">
                <a:solidFill>
                  <a:srgbClr val="FF0000"/>
                </a:solidFill>
              </a:rPr>
              <a:t>Pôle d’Échanges Multimodal de la Bâtie</a:t>
            </a:r>
            <a:br>
              <a:rPr lang="fr-FR" sz="4000" i="1" dirty="0">
                <a:solidFill>
                  <a:srgbClr val="FF0000"/>
                </a:solidFill>
              </a:rPr>
            </a:br>
            <a:r>
              <a:rPr lang="fr-FR" dirty="0">
                <a:solidFill>
                  <a:srgbClr val="FF0000"/>
                </a:solidFill>
              </a:rPr>
              <a:t>Saint-Ismier (38)</a:t>
            </a:r>
          </a:p>
          <a:p>
            <a:pPr algn="ctr"/>
            <a:r>
              <a:rPr lang="fr-FR" dirty="0">
                <a:solidFill>
                  <a:srgbClr val="FF0000"/>
                </a:solidFill>
              </a:rPr>
              <a:t>Comité de Pilotage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="" xmlns:a16="http://schemas.microsoft.com/office/drawing/2014/main" id="{5FEBEF8B-9E31-4FAE-8347-009205CA9650}"/>
              </a:ext>
            </a:extLst>
          </p:cNvPr>
          <p:cNvSpPr txBox="1"/>
          <p:nvPr/>
        </p:nvSpPr>
        <p:spPr>
          <a:xfrm>
            <a:off x="9025577" y="6395427"/>
            <a:ext cx="2380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Mardi 2 février 2021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="" xmlns:a16="http://schemas.microsoft.com/office/drawing/2014/main" id="{8103251C-1695-4574-9015-FE3011C8FD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15" y="6161798"/>
            <a:ext cx="981353" cy="467258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="" xmlns:a16="http://schemas.microsoft.com/office/drawing/2014/main" id="{EFD32813-C7B7-44C9-9CAA-09FDFBE278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308" y="2549149"/>
            <a:ext cx="6631382" cy="37298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Image 20">
            <a:extLst>
              <a:ext uri="{FF2B5EF4-FFF2-40B4-BE49-F238E27FC236}">
                <a16:creationId xmlns="" xmlns:a16="http://schemas.microsoft.com/office/drawing/2014/main" id="{C6F20CA8-A469-4D71-AF79-181BCE91E4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970" y="6161797"/>
            <a:ext cx="703574" cy="696203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="" xmlns:a16="http://schemas.microsoft.com/office/drawing/2014/main" id="{B05BCF7D-1C97-43DF-949E-CBBCFB0FA592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654" y="6161797"/>
            <a:ext cx="438150" cy="69596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="" xmlns:a16="http://schemas.microsoft.com/office/drawing/2014/main" id="{8EF40D72-2E9A-4937-A0E9-FEF78AE69E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655" y="6347851"/>
            <a:ext cx="1352120" cy="35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0201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>
            <a:extLst>
              <a:ext uri="{FF2B5EF4-FFF2-40B4-BE49-F238E27FC236}">
                <a16:creationId xmlns="" xmlns:a16="http://schemas.microsoft.com/office/drawing/2014/main" id="{1047C971-CCB7-4CC7-A967-281C7F6305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970" y="6161797"/>
            <a:ext cx="703574" cy="696203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="" xmlns:a16="http://schemas.microsoft.com/office/drawing/2014/main" id="{0578E6ED-1CD5-4CA8-B767-D10B310785E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654" y="6161797"/>
            <a:ext cx="438150" cy="695960"/>
          </a:xfrm>
          <a:prstGeom prst="rect">
            <a:avLst/>
          </a:prstGeom>
        </p:spPr>
      </p:pic>
      <p:sp>
        <p:nvSpPr>
          <p:cNvPr id="31" name="Espace réservé du numéro de diapositive 3">
            <a:extLst>
              <a:ext uri="{FF2B5EF4-FFF2-40B4-BE49-F238E27FC236}">
                <a16:creationId xmlns="" xmlns:a16="http://schemas.microsoft.com/office/drawing/2014/main" id="{A5B7A38A-FBFD-44BA-A9B6-11BF1F7D1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7014" y="3465513"/>
            <a:ext cx="1404936" cy="323850"/>
          </a:xfrm>
        </p:spPr>
        <p:txBody>
          <a:bodyPr/>
          <a:lstStyle/>
          <a:p>
            <a:fld id="{52326D77-2960-1A4A-B5CA-B95B3484A035}" type="slidenum">
              <a:rPr lang="en-CA" smtClean="0"/>
              <a:t>10</a:t>
            </a:fld>
            <a:endParaRPr lang="en-CA" dirty="0"/>
          </a:p>
        </p:txBody>
      </p:sp>
      <p:pic>
        <p:nvPicPr>
          <p:cNvPr id="24" name="Image 23">
            <a:extLst>
              <a:ext uri="{FF2B5EF4-FFF2-40B4-BE49-F238E27FC236}">
                <a16:creationId xmlns="" xmlns:a16="http://schemas.microsoft.com/office/drawing/2014/main" id="{A512C00E-90C9-4685-9391-C5891900D8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655" y="6347851"/>
            <a:ext cx="1352120" cy="35004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032" y="97761"/>
            <a:ext cx="1390650" cy="1076325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="" xmlns:a16="http://schemas.microsoft.com/office/drawing/2014/main" id="{48FF6ABC-F5EA-46CD-A7D5-5D47837A38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175" y="-2816831"/>
            <a:ext cx="2525684" cy="7767154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="" xmlns:a16="http://schemas.microsoft.com/office/drawing/2014/main" id="{F645F056-9970-442F-8ECD-CB7C704C727E}"/>
              </a:ext>
            </a:extLst>
          </p:cNvPr>
          <p:cNvSpPr txBox="1">
            <a:spLocks/>
          </p:cNvSpPr>
          <p:nvPr/>
        </p:nvSpPr>
        <p:spPr>
          <a:xfrm>
            <a:off x="1750757" y="24935"/>
            <a:ext cx="6220225" cy="53848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fr-FR" sz="2800" dirty="0"/>
              <a:t>Piétons / cycles : Zoom Nord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E286065-7EAC-4357-8302-03F1AE839CE1}"/>
              </a:ext>
            </a:extLst>
          </p:cNvPr>
          <p:cNvSpPr/>
          <p:nvPr/>
        </p:nvSpPr>
        <p:spPr>
          <a:xfrm>
            <a:off x="1720264" y="2297924"/>
            <a:ext cx="3493290" cy="22467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endParaRPr lang="fr-FR" sz="1400" dirty="0"/>
          </a:p>
          <a:p>
            <a:pPr algn="just"/>
            <a:endParaRPr lang="fr-FR" sz="1400" dirty="0"/>
          </a:p>
          <a:p>
            <a:pPr algn="just"/>
            <a:endParaRPr lang="fr-FR" sz="1400" dirty="0"/>
          </a:p>
          <a:p>
            <a:pPr algn="just"/>
            <a:r>
              <a:rPr lang="fr-FR" sz="1400" dirty="0"/>
              <a:t>Sur la partie Nord 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dirty="0"/>
              <a:t>Sécurisation des flux depuis le chemin du Moulin (St Nazaire les </a:t>
            </a:r>
            <a:r>
              <a:rPr lang="fr-FR" sz="1400" dirty="0" err="1"/>
              <a:t>Eymes</a:t>
            </a:r>
            <a:r>
              <a:rPr lang="fr-FR" sz="1400" dirty="0"/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dirty="0"/>
              <a:t>Sécurisation des flux depuis D165 (Saint </a:t>
            </a:r>
            <a:r>
              <a:rPr lang="fr-FR" sz="1400" dirty="0" err="1"/>
              <a:t>Ismier</a:t>
            </a:r>
            <a:r>
              <a:rPr lang="fr-FR" sz="1400" dirty="0"/>
              <a:t>)</a:t>
            </a:r>
          </a:p>
          <a:p>
            <a:pPr algn="just"/>
            <a:endParaRPr lang="fr-FR" sz="1400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7922528-DF8E-4926-9D26-B4825E6C495B}"/>
              </a:ext>
            </a:extLst>
          </p:cNvPr>
          <p:cNvSpPr/>
          <p:nvPr/>
        </p:nvSpPr>
        <p:spPr>
          <a:xfrm>
            <a:off x="6345384" y="778592"/>
            <a:ext cx="584364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/>
              <a:t>Objectif de raccordement sécurisé et continuité d’itinéraire entre Saint </a:t>
            </a:r>
            <a:r>
              <a:rPr lang="fr-FR" dirty="0" err="1"/>
              <a:t>Ismier</a:t>
            </a:r>
            <a:r>
              <a:rPr lang="fr-FR" dirty="0"/>
              <a:t> / Saint Nazaire-les-</a:t>
            </a:r>
            <a:r>
              <a:rPr lang="fr-FR" dirty="0" err="1"/>
              <a:t>Eymes</a:t>
            </a:r>
            <a:r>
              <a:rPr lang="fr-FR" dirty="0"/>
              <a:t> (rive droite) et Villard Bonnot / Le </a:t>
            </a:r>
            <a:r>
              <a:rPr lang="fr-FR" dirty="0" err="1"/>
              <a:t>Versoud</a:t>
            </a:r>
            <a:r>
              <a:rPr lang="fr-FR" dirty="0"/>
              <a:t> (rive gauche), via la création de la passerelle piétonne.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12B519EF-538F-4E20-8083-AC14A26007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24507" y="2871011"/>
            <a:ext cx="6867493" cy="387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4381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ACAA35C9-1097-453D-BF43-BB75A76BE7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9099" y="377859"/>
            <a:ext cx="7177603" cy="429774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="" xmlns:a16="http://schemas.microsoft.com/office/drawing/2014/main" id="{1047C971-CCB7-4CC7-A967-281C7F6305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970" y="6161797"/>
            <a:ext cx="703574" cy="696203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="" xmlns:a16="http://schemas.microsoft.com/office/drawing/2014/main" id="{0578E6ED-1CD5-4CA8-B767-D10B310785E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654" y="6161797"/>
            <a:ext cx="438150" cy="695960"/>
          </a:xfrm>
          <a:prstGeom prst="rect">
            <a:avLst/>
          </a:prstGeom>
        </p:spPr>
      </p:pic>
      <p:sp>
        <p:nvSpPr>
          <p:cNvPr id="31" name="Espace réservé du numéro de diapositive 3">
            <a:extLst>
              <a:ext uri="{FF2B5EF4-FFF2-40B4-BE49-F238E27FC236}">
                <a16:creationId xmlns="" xmlns:a16="http://schemas.microsoft.com/office/drawing/2014/main" id="{A5B7A38A-FBFD-44BA-A9B6-11BF1F7D1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7014" y="3465513"/>
            <a:ext cx="1404936" cy="323850"/>
          </a:xfrm>
        </p:spPr>
        <p:txBody>
          <a:bodyPr/>
          <a:lstStyle/>
          <a:p>
            <a:fld id="{52326D77-2960-1A4A-B5CA-B95B3484A035}" type="slidenum">
              <a:rPr lang="en-CA" smtClean="0"/>
              <a:t>11</a:t>
            </a:fld>
            <a:endParaRPr lang="en-CA" dirty="0"/>
          </a:p>
        </p:txBody>
      </p:sp>
      <p:pic>
        <p:nvPicPr>
          <p:cNvPr id="24" name="Image 23">
            <a:extLst>
              <a:ext uri="{FF2B5EF4-FFF2-40B4-BE49-F238E27FC236}">
                <a16:creationId xmlns="" xmlns:a16="http://schemas.microsoft.com/office/drawing/2014/main" id="{A512C00E-90C9-4685-9391-C5891900D8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655" y="6347851"/>
            <a:ext cx="1352120" cy="35004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3E286065-7EAC-4357-8302-03F1AE839CE1}"/>
              </a:ext>
            </a:extLst>
          </p:cNvPr>
          <p:cNvSpPr/>
          <p:nvPr/>
        </p:nvSpPr>
        <p:spPr>
          <a:xfrm>
            <a:off x="1869128" y="4175361"/>
            <a:ext cx="670842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sz="1400" dirty="0"/>
          </a:p>
          <a:p>
            <a:pPr algn="just"/>
            <a:r>
              <a:rPr lang="fr-FR" sz="1400" dirty="0"/>
              <a:t>Sur la partie Sud 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dirty="0"/>
              <a:t>Sécurisation des flux entre les arrêts TC Nord et Sud avec cheminements indépendants de la chaussée de la RD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dirty="0"/>
              <a:t>Traitement de la continuité vers Centre Equestre/Bois Français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dirty="0"/>
              <a:t>Traitement de la continuité en direction berges de l’Isère jusqu’à Allée de Champrond en bande cyclable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032" y="97761"/>
            <a:ext cx="1390650" cy="107632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E27C7245-73DB-48C8-A5CC-5C38F7A1F1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550833">
            <a:off x="10042610" y="3322452"/>
            <a:ext cx="1091127" cy="3261398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="" xmlns:a16="http://schemas.microsoft.com/office/drawing/2014/main" id="{F645F056-9970-442F-8ECD-CB7C704C727E}"/>
              </a:ext>
            </a:extLst>
          </p:cNvPr>
          <p:cNvSpPr txBox="1">
            <a:spLocks/>
          </p:cNvSpPr>
          <p:nvPr/>
        </p:nvSpPr>
        <p:spPr>
          <a:xfrm>
            <a:off x="1693787" y="1977"/>
            <a:ext cx="4726063" cy="48810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fr-FR" sz="2800" dirty="0"/>
              <a:t>Piétons / cycles : Zoom Sud</a:t>
            </a:r>
          </a:p>
        </p:txBody>
      </p:sp>
    </p:spTree>
    <p:extLst>
      <p:ext uri="{BB962C8B-B14F-4D97-AF65-F5344CB8AC3E}">
        <p14:creationId xmlns:p14="http://schemas.microsoft.com/office/powerpoint/2010/main" val="30563665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="" xmlns:a16="http://schemas.microsoft.com/office/drawing/2014/main" id="{AB8DAA8B-D516-4459-831E-605FDFFCC7B4}"/>
              </a:ext>
            </a:extLst>
          </p:cNvPr>
          <p:cNvSpPr txBox="1">
            <a:spLocks/>
          </p:cNvSpPr>
          <p:nvPr/>
        </p:nvSpPr>
        <p:spPr>
          <a:xfrm>
            <a:off x="2016646" y="315328"/>
            <a:ext cx="9994379" cy="60325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14350" indent="-514350">
              <a:buFontTx/>
              <a:buAutoNum type="arabicPeriod"/>
            </a:pPr>
            <a:r>
              <a:rPr lang="fr-FR" sz="2400" dirty="0">
                <a:solidFill>
                  <a:schemeClr val="bg1"/>
                </a:solidFill>
              </a:rPr>
              <a:t>Parking et aménagements RD</a:t>
            </a:r>
          </a:p>
          <a:p>
            <a:pPr marL="514350" indent="-514350">
              <a:buFontTx/>
              <a:buAutoNum type="arabicPeriod"/>
            </a:pPr>
            <a:endParaRPr lang="fr-FR" sz="2400" dirty="0">
              <a:solidFill>
                <a:schemeClr val="bg1"/>
              </a:solidFill>
            </a:endParaRPr>
          </a:p>
          <a:p>
            <a:pPr marL="514350" indent="-514350">
              <a:buFontTx/>
              <a:buAutoNum type="arabicPeriod"/>
            </a:pPr>
            <a:r>
              <a:rPr lang="fr-FR" sz="2400" dirty="0">
                <a:solidFill>
                  <a:schemeClr val="bg1"/>
                </a:solidFill>
              </a:rPr>
              <a:t>Piétons et cycles</a:t>
            </a:r>
          </a:p>
          <a:p>
            <a:pPr marL="514350" indent="-514350">
              <a:buFontTx/>
              <a:buAutoNum type="arabicPeriod"/>
            </a:pPr>
            <a:endParaRPr lang="fr-FR" sz="2400" dirty="0">
              <a:solidFill>
                <a:schemeClr val="bg1"/>
              </a:solidFill>
            </a:endParaRPr>
          </a:p>
          <a:p>
            <a:pPr marL="514350" indent="-514350">
              <a:buFontTx/>
              <a:buAutoNum type="arabicPeriod"/>
            </a:pPr>
            <a:r>
              <a:rPr lang="fr-FR" sz="2400" b="1" dirty="0">
                <a:solidFill>
                  <a:schemeClr val="bg1"/>
                </a:solidFill>
              </a:rPr>
              <a:t>Quai TC</a:t>
            </a:r>
            <a:r>
              <a:rPr lang="fr-FR" sz="2400" dirty="0">
                <a:solidFill>
                  <a:schemeClr val="bg1"/>
                </a:solidFill>
              </a:rPr>
              <a:t> </a:t>
            </a:r>
            <a:r>
              <a:rPr lang="fr-FR" sz="2400" b="1" dirty="0">
                <a:solidFill>
                  <a:schemeClr val="bg1"/>
                </a:solidFill>
              </a:rPr>
              <a:t>et leur accès</a:t>
            </a:r>
          </a:p>
          <a:p>
            <a:pPr marL="514350" indent="-514350">
              <a:buFontTx/>
              <a:buAutoNum type="arabicPeriod"/>
            </a:pPr>
            <a:endParaRPr lang="fr-FR" sz="2400" dirty="0">
              <a:solidFill>
                <a:schemeClr val="bg1"/>
              </a:solidFill>
            </a:endParaRPr>
          </a:p>
          <a:p>
            <a:pPr marL="514350" indent="-514350">
              <a:buFontTx/>
              <a:buAutoNum type="arabicPeriod"/>
            </a:pPr>
            <a:r>
              <a:rPr lang="fr-FR" sz="2400" dirty="0">
                <a:solidFill>
                  <a:schemeClr val="bg1"/>
                </a:solidFill>
              </a:rPr>
              <a:t>Passerelle et élargissement </a:t>
            </a:r>
            <a:r>
              <a:rPr lang="fr-FR" sz="2400" dirty="0" smtClean="0">
                <a:solidFill>
                  <a:schemeClr val="bg1"/>
                </a:solidFill>
              </a:rPr>
              <a:t>PI</a:t>
            </a:r>
          </a:p>
          <a:p>
            <a:pPr marL="514350" indent="-514350">
              <a:buFontTx/>
              <a:buAutoNum type="arabicPeriod"/>
            </a:pPr>
            <a:endParaRPr lang="fr-FR" sz="2400" dirty="0">
              <a:solidFill>
                <a:schemeClr val="bg1"/>
              </a:solidFill>
            </a:endParaRPr>
          </a:p>
          <a:p>
            <a:pPr marL="514350" indent="-514350">
              <a:buFontTx/>
              <a:buAutoNum type="arabicPeriod"/>
            </a:pPr>
            <a:r>
              <a:rPr lang="fr-FR" sz="2400" dirty="0">
                <a:solidFill>
                  <a:schemeClr val="bg1"/>
                </a:solidFill>
              </a:rPr>
              <a:t>Impact foncier</a:t>
            </a:r>
          </a:p>
          <a:p>
            <a:pPr marL="514350" indent="-514350">
              <a:buFontTx/>
              <a:buAutoNum type="arabicPeriod"/>
            </a:pPr>
            <a:endParaRPr lang="fr-FR" sz="2400" dirty="0">
              <a:solidFill>
                <a:schemeClr val="bg1"/>
              </a:solidFill>
            </a:endParaRPr>
          </a:p>
          <a:p>
            <a:pPr marL="514350" indent="-514350">
              <a:buFontTx/>
              <a:buAutoNum type="arabicPeriod"/>
            </a:pPr>
            <a:r>
              <a:rPr lang="fr-FR" sz="2400" dirty="0">
                <a:solidFill>
                  <a:schemeClr val="bg1"/>
                </a:solidFill>
              </a:rPr>
              <a:t>Planning et études environnementales</a:t>
            </a:r>
          </a:p>
          <a:p>
            <a:pPr marL="514350" indent="-514350">
              <a:buFontTx/>
              <a:buAutoNum type="arabicPeriod"/>
            </a:pPr>
            <a:endParaRPr lang="fr-FR" sz="2400" dirty="0">
              <a:solidFill>
                <a:schemeClr val="bg1"/>
              </a:solidFill>
            </a:endParaRPr>
          </a:p>
          <a:p>
            <a:pPr marL="514350" indent="-514350">
              <a:buFontTx/>
              <a:buAutoNum type="arabicPeriod"/>
            </a:pPr>
            <a:r>
              <a:rPr lang="fr-FR" sz="2400" dirty="0">
                <a:solidFill>
                  <a:schemeClr val="bg1"/>
                </a:solidFill>
              </a:rPr>
              <a:t>Estimation des travaux</a:t>
            </a:r>
          </a:p>
          <a:p>
            <a:pPr marL="514350" indent="-514350">
              <a:buFontTx/>
              <a:buAutoNum type="arabicPeriod"/>
            </a:pPr>
            <a:endParaRPr lang="fr-FR" sz="2800" dirty="0">
              <a:solidFill>
                <a:schemeClr val="bg1"/>
              </a:solidFill>
            </a:endParaRPr>
          </a:p>
          <a:p>
            <a:pPr marL="514350" lvl="0" indent="-514350">
              <a:buAutoNum type="arabicPeriod"/>
            </a:pPr>
            <a:endParaRPr lang="fr-FR" sz="3000" dirty="0">
              <a:solidFill>
                <a:schemeClr val="bg1"/>
              </a:solidFill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980B7876-280C-4D1E-9C5D-385C08B06D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970" y="6161797"/>
            <a:ext cx="703574" cy="69620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="" xmlns:a16="http://schemas.microsoft.com/office/drawing/2014/main" id="{013547F0-D8BD-42A3-8A36-53A2EBB6046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654" y="6161797"/>
            <a:ext cx="438150" cy="69596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="" xmlns:a16="http://schemas.microsoft.com/office/drawing/2014/main" id="{51C6C689-0441-4B2B-9C74-4913FBA385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655" y="6347851"/>
            <a:ext cx="1352120" cy="35004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032" y="97761"/>
            <a:ext cx="139065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5450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 28">
            <a:extLst>
              <a:ext uri="{FF2B5EF4-FFF2-40B4-BE49-F238E27FC236}">
                <a16:creationId xmlns="" xmlns:a16="http://schemas.microsoft.com/office/drawing/2014/main" id="{D8D44EB2-7009-4CA3-A67F-1EAC6ADA7E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970" y="6161797"/>
            <a:ext cx="703574" cy="696203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="" xmlns:a16="http://schemas.microsoft.com/office/drawing/2014/main" id="{6962B404-8DBC-42E4-8B43-3DD98C411F9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654" y="6161797"/>
            <a:ext cx="438150" cy="695960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="" xmlns:a16="http://schemas.microsoft.com/office/drawing/2014/main" id="{6E7BAD93-FF56-4687-89E6-69E0CDBE6F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655" y="6347851"/>
            <a:ext cx="1352120" cy="350041"/>
          </a:xfrm>
          <a:prstGeom prst="rect">
            <a:avLst/>
          </a:prstGeom>
        </p:spPr>
      </p:pic>
      <p:sp>
        <p:nvSpPr>
          <p:cNvPr id="34" name="Titre 1">
            <a:extLst>
              <a:ext uri="{FF2B5EF4-FFF2-40B4-BE49-F238E27FC236}">
                <a16:creationId xmlns="" xmlns:a16="http://schemas.microsoft.com/office/drawing/2014/main" id="{325D70B0-B800-4F69-A1FE-C641BA4A6ADE}"/>
              </a:ext>
            </a:extLst>
          </p:cNvPr>
          <p:cNvSpPr txBox="1">
            <a:spLocks/>
          </p:cNvSpPr>
          <p:nvPr/>
        </p:nvSpPr>
        <p:spPr>
          <a:xfrm>
            <a:off x="1646349" y="183281"/>
            <a:ext cx="6697551" cy="8204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fr-FR" sz="2800" dirty="0"/>
              <a:t>Positionnement arrêt TC côté Nord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AF7FD9E9-4AE8-41FF-9C75-25EFEEDD8E35}"/>
              </a:ext>
            </a:extLst>
          </p:cNvPr>
          <p:cNvSpPr/>
          <p:nvPr/>
        </p:nvSpPr>
        <p:spPr>
          <a:xfrm>
            <a:off x="1584562" y="1175426"/>
            <a:ext cx="3316293" cy="45969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b="1" u="sng" dirty="0">
                <a:solidFill>
                  <a:schemeClr val="tx1"/>
                </a:solidFill>
              </a:rPr>
              <a:t>Quai direction Grenoble :</a:t>
            </a:r>
          </a:p>
          <a:p>
            <a:pPr algn="just"/>
            <a:endParaRPr lang="fr-FR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Biseau 1/10ème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Ilot de largeur 1,25m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Voies : 4,50m entre DR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Stockage de 2 bus dans voie réservée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fr-FR" dirty="0">
              <a:solidFill>
                <a:schemeClr val="tx1"/>
              </a:solidFill>
            </a:endParaRPr>
          </a:p>
          <a:p>
            <a:pPr algn="just"/>
            <a:r>
              <a:rPr lang="fr-FR" b="1" dirty="0">
                <a:solidFill>
                  <a:schemeClr val="tx1"/>
                </a:solidFill>
              </a:rPr>
              <a:t>Attention 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FF0000"/>
                </a:solidFill>
              </a:rPr>
              <a:t>Fibre optique à dévoyer (prévu été 2021)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Passage inférieur à adapter (dalle béton)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FF0000"/>
                </a:solidFill>
              </a:rPr>
              <a:t>Balisage lourd bretelle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fr-FR" dirty="0">
              <a:solidFill>
                <a:srgbClr val="FF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3" name="Espace réservé du numéro de diapositive 3">
            <a:extLst>
              <a:ext uri="{FF2B5EF4-FFF2-40B4-BE49-F238E27FC236}">
                <a16:creationId xmlns="" xmlns:a16="http://schemas.microsoft.com/office/drawing/2014/main" id="{71EE9357-8D99-40F0-B64C-F4A653183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7014" y="3465513"/>
            <a:ext cx="1404936" cy="323850"/>
          </a:xfrm>
        </p:spPr>
        <p:txBody>
          <a:bodyPr/>
          <a:lstStyle/>
          <a:p>
            <a:fld id="{52326D77-2960-1A4A-B5CA-B95B3484A035}" type="slidenum">
              <a:rPr lang="en-CA" smtClean="0"/>
              <a:t>13</a:t>
            </a:fld>
            <a:endParaRPr lang="en-CA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032" y="97761"/>
            <a:ext cx="1390650" cy="107632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860A9D90-5473-44EF-91CC-0E8E9BCBC3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5124" y="1174086"/>
            <a:ext cx="7076129" cy="435494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DAC800C-03E3-46BA-9BC0-37F244783EA6}"/>
              </a:ext>
            </a:extLst>
          </p:cNvPr>
          <p:cNvSpPr/>
          <p:nvPr/>
        </p:nvSpPr>
        <p:spPr>
          <a:xfrm>
            <a:off x="4632960" y="5599541"/>
            <a:ext cx="74382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dirty="0"/>
              <a:t>Le dossier d’expérimentation sera déposé après le COPIL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FF0000"/>
                </a:solidFill>
              </a:rPr>
              <a:t>Type de structure (BBME et EME proposés dans mail du 03/12) en attente retour AREA ainsi que périmètre à structurer </a:t>
            </a:r>
          </a:p>
        </p:txBody>
      </p:sp>
      <p:sp>
        <p:nvSpPr>
          <p:cNvPr id="5" name="Forme libre 4"/>
          <p:cNvSpPr/>
          <p:nvPr/>
        </p:nvSpPr>
        <p:spPr>
          <a:xfrm>
            <a:off x="5648325" y="1514476"/>
            <a:ext cx="6400800" cy="4057650"/>
          </a:xfrm>
          <a:custGeom>
            <a:avLst/>
            <a:gdLst>
              <a:gd name="connsiteX0" fmla="*/ 723900 w 6410325"/>
              <a:gd name="connsiteY0" fmla="*/ 0 h 3686175"/>
              <a:gd name="connsiteX1" fmla="*/ 914400 w 6410325"/>
              <a:gd name="connsiteY1" fmla="*/ 676275 h 3686175"/>
              <a:gd name="connsiteX2" fmla="*/ 1057275 w 6410325"/>
              <a:gd name="connsiteY2" fmla="*/ 942975 h 3686175"/>
              <a:gd name="connsiteX3" fmla="*/ 1428750 w 6410325"/>
              <a:gd name="connsiteY3" fmla="*/ 1238250 h 3686175"/>
              <a:gd name="connsiteX4" fmla="*/ 1943100 w 6410325"/>
              <a:gd name="connsiteY4" fmla="*/ 1628775 h 3686175"/>
              <a:gd name="connsiteX5" fmla="*/ 2219325 w 6410325"/>
              <a:gd name="connsiteY5" fmla="*/ 1762125 h 3686175"/>
              <a:gd name="connsiteX6" fmla="*/ 3314700 w 6410325"/>
              <a:gd name="connsiteY6" fmla="*/ 2266950 h 3686175"/>
              <a:gd name="connsiteX7" fmla="*/ 4314825 w 6410325"/>
              <a:gd name="connsiteY7" fmla="*/ 2619375 h 3686175"/>
              <a:gd name="connsiteX8" fmla="*/ 5010150 w 6410325"/>
              <a:gd name="connsiteY8" fmla="*/ 2905125 h 3686175"/>
              <a:gd name="connsiteX9" fmla="*/ 5772150 w 6410325"/>
              <a:gd name="connsiteY9" fmla="*/ 3181350 h 3686175"/>
              <a:gd name="connsiteX10" fmla="*/ 6257925 w 6410325"/>
              <a:gd name="connsiteY10" fmla="*/ 3362325 h 3686175"/>
              <a:gd name="connsiteX11" fmla="*/ 6400800 w 6410325"/>
              <a:gd name="connsiteY11" fmla="*/ 3390900 h 3686175"/>
              <a:gd name="connsiteX12" fmla="*/ 6410325 w 6410325"/>
              <a:gd name="connsiteY12" fmla="*/ 3676650 h 3686175"/>
              <a:gd name="connsiteX13" fmla="*/ 4648200 w 6410325"/>
              <a:gd name="connsiteY13" fmla="*/ 3686175 h 3686175"/>
              <a:gd name="connsiteX14" fmla="*/ 4505325 w 6410325"/>
              <a:gd name="connsiteY14" fmla="*/ 3600450 h 3686175"/>
              <a:gd name="connsiteX15" fmla="*/ 4333875 w 6410325"/>
              <a:gd name="connsiteY15" fmla="*/ 3524250 h 3686175"/>
              <a:gd name="connsiteX16" fmla="*/ 4038600 w 6410325"/>
              <a:gd name="connsiteY16" fmla="*/ 3419475 h 3686175"/>
              <a:gd name="connsiteX17" fmla="*/ 3571875 w 6410325"/>
              <a:gd name="connsiteY17" fmla="*/ 3267075 h 3686175"/>
              <a:gd name="connsiteX18" fmla="*/ 3057525 w 6410325"/>
              <a:gd name="connsiteY18" fmla="*/ 3086100 h 3686175"/>
              <a:gd name="connsiteX19" fmla="*/ 1771650 w 6410325"/>
              <a:gd name="connsiteY19" fmla="*/ 2505075 h 3686175"/>
              <a:gd name="connsiteX20" fmla="*/ 1028700 w 6410325"/>
              <a:gd name="connsiteY20" fmla="*/ 2057400 h 3686175"/>
              <a:gd name="connsiteX21" fmla="*/ 238125 w 6410325"/>
              <a:gd name="connsiteY21" fmla="*/ 1428750 h 3686175"/>
              <a:gd name="connsiteX22" fmla="*/ 0 w 6410325"/>
              <a:gd name="connsiteY22" fmla="*/ 933450 h 3686175"/>
              <a:gd name="connsiteX23" fmla="*/ 285750 w 6410325"/>
              <a:gd name="connsiteY23" fmla="*/ 714375 h 3686175"/>
              <a:gd name="connsiteX24" fmla="*/ 285750 w 6410325"/>
              <a:gd name="connsiteY24" fmla="*/ 695325 h 3686175"/>
              <a:gd name="connsiteX25" fmla="*/ 476250 w 6410325"/>
              <a:gd name="connsiteY25" fmla="*/ 438150 h 3686175"/>
              <a:gd name="connsiteX26" fmla="*/ 723900 w 6410325"/>
              <a:gd name="connsiteY26" fmla="*/ 0 h 3686175"/>
              <a:gd name="connsiteX0" fmla="*/ 723900 w 6400800"/>
              <a:gd name="connsiteY0" fmla="*/ 0 h 4057650"/>
              <a:gd name="connsiteX1" fmla="*/ 914400 w 6400800"/>
              <a:gd name="connsiteY1" fmla="*/ 676275 h 4057650"/>
              <a:gd name="connsiteX2" fmla="*/ 1057275 w 6400800"/>
              <a:gd name="connsiteY2" fmla="*/ 942975 h 4057650"/>
              <a:gd name="connsiteX3" fmla="*/ 1428750 w 6400800"/>
              <a:gd name="connsiteY3" fmla="*/ 1238250 h 4057650"/>
              <a:gd name="connsiteX4" fmla="*/ 1943100 w 6400800"/>
              <a:gd name="connsiteY4" fmla="*/ 1628775 h 4057650"/>
              <a:gd name="connsiteX5" fmla="*/ 2219325 w 6400800"/>
              <a:gd name="connsiteY5" fmla="*/ 1762125 h 4057650"/>
              <a:gd name="connsiteX6" fmla="*/ 3314700 w 6400800"/>
              <a:gd name="connsiteY6" fmla="*/ 2266950 h 4057650"/>
              <a:gd name="connsiteX7" fmla="*/ 4314825 w 6400800"/>
              <a:gd name="connsiteY7" fmla="*/ 2619375 h 4057650"/>
              <a:gd name="connsiteX8" fmla="*/ 5010150 w 6400800"/>
              <a:gd name="connsiteY8" fmla="*/ 2905125 h 4057650"/>
              <a:gd name="connsiteX9" fmla="*/ 5772150 w 6400800"/>
              <a:gd name="connsiteY9" fmla="*/ 3181350 h 4057650"/>
              <a:gd name="connsiteX10" fmla="*/ 6257925 w 6400800"/>
              <a:gd name="connsiteY10" fmla="*/ 3362325 h 4057650"/>
              <a:gd name="connsiteX11" fmla="*/ 6400800 w 6400800"/>
              <a:gd name="connsiteY11" fmla="*/ 3390900 h 4057650"/>
              <a:gd name="connsiteX12" fmla="*/ 6400800 w 6400800"/>
              <a:gd name="connsiteY12" fmla="*/ 4057650 h 4057650"/>
              <a:gd name="connsiteX13" fmla="*/ 4648200 w 6400800"/>
              <a:gd name="connsiteY13" fmla="*/ 3686175 h 4057650"/>
              <a:gd name="connsiteX14" fmla="*/ 4505325 w 6400800"/>
              <a:gd name="connsiteY14" fmla="*/ 3600450 h 4057650"/>
              <a:gd name="connsiteX15" fmla="*/ 4333875 w 6400800"/>
              <a:gd name="connsiteY15" fmla="*/ 3524250 h 4057650"/>
              <a:gd name="connsiteX16" fmla="*/ 4038600 w 6400800"/>
              <a:gd name="connsiteY16" fmla="*/ 3419475 h 4057650"/>
              <a:gd name="connsiteX17" fmla="*/ 3571875 w 6400800"/>
              <a:gd name="connsiteY17" fmla="*/ 3267075 h 4057650"/>
              <a:gd name="connsiteX18" fmla="*/ 3057525 w 6400800"/>
              <a:gd name="connsiteY18" fmla="*/ 3086100 h 4057650"/>
              <a:gd name="connsiteX19" fmla="*/ 1771650 w 6400800"/>
              <a:gd name="connsiteY19" fmla="*/ 2505075 h 4057650"/>
              <a:gd name="connsiteX20" fmla="*/ 1028700 w 6400800"/>
              <a:gd name="connsiteY20" fmla="*/ 2057400 h 4057650"/>
              <a:gd name="connsiteX21" fmla="*/ 238125 w 6400800"/>
              <a:gd name="connsiteY21" fmla="*/ 1428750 h 4057650"/>
              <a:gd name="connsiteX22" fmla="*/ 0 w 6400800"/>
              <a:gd name="connsiteY22" fmla="*/ 933450 h 4057650"/>
              <a:gd name="connsiteX23" fmla="*/ 285750 w 6400800"/>
              <a:gd name="connsiteY23" fmla="*/ 714375 h 4057650"/>
              <a:gd name="connsiteX24" fmla="*/ 285750 w 6400800"/>
              <a:gd name="connsiteY24" fmla="*/ 695325 h 4057650"/>
              <a:gd name="connsiteX25" fmla="*/ 476250 w 6400800"/>
              <a:gd name="connsiteY25" fmla="*/ 438150 h 4057650"/>
              <a:gd name="connsiteX26" fmla="*/ 723900 w 6400800"/>
              <a:gd name="connsiteY26" fmla="*/ 0 h 4057650"/>
              <a:gd name="connsiteX0" fmla="*/ 723900 w 6400800"/>
              <a:gd name="connsiteY0" fmla="*/ 0 h 4057650"/>
              <a:gd name="connsiteX1" fmla="*/ 914400 w 6400800"/>
              <a:gd name="connsiteY1" fmla="*/ 676275 h 4057650"/>
              <a:gd name="connsiteX2" fmla="*/ 1057275 w 6400800"/>
              <a:gd name="connsiteY2" fmla="*/ 942975 h 4057650"/>
              <a:gd name="connsiteX3" fmla="*/ 1428750 w 6400800"/>
              <a:gd name="connsiteY3" fmla="*/ 1238250 h 4057650"/>
              <a:gd name="connsiteX4" fmla="*/ 1943100 w 6400800"/>
              <a:gd name="connsiteY4" fmla="*/ 1628775 h 4057650"/>
              <a:gd name="connsiteX5" fmla="*/ 2219325 w 6400800"/>
              <a:gd name="connsiteY5" fmla="*/ 1762125 h 4057650"/>
              <a:gd name="connsiteX6" fmla="*/ 3314700 w 6400800"/>
              <a:gd name="connsiteY6" fmla="*/ 2266950 h 4057650"/>
              <a:gd name="connsiteX7" fmla="*/ 4314825 w 6400800"/>
              <a:gd name="connsiteY7" fmla="*/ 2619375 h 4057650"/>
              <a:gd name="connsiteX8" fmla="*/ 5010150 w 6400800"/>
              <a:gd name="connsiteY8" fmla="*/ 2905125 h 4057650"/>
              <a:gd name="connsiteX9" fmla="*/ 5772150 w 6400800"/>
              <a:gd name="connsiteY9" fmla="*/ 3181350 h 4057650"/>
              <a:gd name="connsiteX10" fmla="*/ 6257925 w 6400800"/>
              <a:gd name="connsiteY10" fmla="*/ 3362325 h 4057650"/>
              <a:gd name="connsiteX11" fmla="*/ 6400800 w 6400800"/>
              <a:gd name="connsiteY11" fmla="*/ 3390900 h 4057650"/>
              <a:gd name="connsiteX12" fmla="*/ 6400800 w 6400800"/>
              <a:gd name="connsiteY12" fmla="*/ 4057650 h 4057650"/>
              <a:gd name="connsiteX13" fmla="*/ 4648200 w 6400800"/>
              <a:gd name="connsiteY13" fmla="*/ 3686175 h 4057650"/>
              <a:gd name="connsiteX14" fmla="*/ 4505325 w 6400800"/>
              <a:gd name="connsiteY14" fmla="*/ 3600450 h 4057650"/>
              <a:gd name="connsiteX15" fmla="*/ 4333875 w 6400800"/>
              <a:gd name="connsiteY15" fmla="*/ 3524250 h 4057650"/>
              <a:gd name="connsiteX16" fmla="*/ 4038600 w 6400800"/>
              <a:gd name="connsiteY16" fmla="*/ 3419475 h 4057650"/>
              <a:gd name="connsiteX17" fmla="*/ 3571875 w 6400800"/>
              <a:gd name="connsiteY17" fmla="*/ 3267075 h 4057650"/>
              <a:gd name="connsiteX18" fmla="*/ 3057525 w 6400800"/>
              <a:gd name="connsiteY18" fmla="*/ 3086100 h 4057650"/>
              <a:gd name="connsiteX19" fmla="*/ 1771650 w 6400800"/>
              <a:gd name="connsiteY19" fmla="*/ 2505075 h 4057650"/>
              <a:gd name="connsiteX20" fmla="*/ 1028700 w 6400800"/>
              <a:gd name="connsiteY20" fmla="*/ 2057400 h 4057650"/>
              <a:gd name="connsiteX21" fmla="*/ 238125 w 6400800"/>
              <a:gd name="connsiteY21" fmla="*/ 1428750 h 4057650"/>
              <a:gd name="connsiteX22" fmla="*/ 0 w 6400800"/>
              <a:gd name="connsiteY22" fmla="*/ 933450 h 4057650"/>
              <a:gd name="connsiteX23" fmla="*/ 285750 w 6400800"/>
              <a:gd name="connsiteY23" fmla="*/ 714375 h 4057650"/>
              <a:gd name="connsiteX24" fmla="*/ 285750 w 6400800"/>
              <a:gd name="connsiteY24" fmla="*/ 695325 h 4057650"/>
              <a:gd name="connsiteX25" fmla="*/ 476250 w 6400800"/>
              <a:gd name="connsiteY25" fmla="*/ 438150 h 4057650"/>
              <a:gd name="connsiteX26" fmla="*/ 723900 w 6400800"/>
              <a:gd name="connsiteY26" fmla="*/ 0 h 4057650"/>
              <a:gd name="connsiteX0" fmla="*/ 723900 w 6400800"/>
              <a:gd name="connsiteY0" fmla="*/ 0 h 4057650"/>
              <a:gd name="connsiteX1" fmla="*/ 914400 w 6400800"/>
              <a:gd name="connsiteY1" fmla="*/ 676275 h 4057650"/>
              <a:gd name="connsiteX2" fmla="*/ 1057275 w 6400800"/>
              <a:gd name="connsiteY2" fmla="*/ 942975 h 4057650"/>
              <a:gd name="connsiteX3" fmla="*/ 1428750 w 6400800"/>
              <a:gd name="connsiteY3" fmla="*/ 1238250 h 4057650"/>
              <a:gd name="connsiteX4" fmla="*/ 1943100 w 6400800"/>
              <a:gd name="connsiteY4" fmla="*/ 1628775 h 4057650"/>
              <a:gd name="connsiteX5" fmla="*/ 2219325 w 6400800"/>
              <a:gd name="connsiteY5" fmla="*/ 1762125 h 4057650"/>
              <a:gd name="connsiteX6" fmla="*/ 3314700 w 6400800"/>
              <a:gd name="connsiteY6" fmla="*/ 2266950 h 4057650"/>
              <a:gd name="connsiteX7" fmla="*/ 4314825 w 6400800"/>
              <a:gd name="connsiteY7" fmla="*/ 2619375 h 4057650"/>
              <a:gd name="connsiteX8" fmla="*/ 5010150 w 6400800"/>
              <a:gd name="connsiteY8" fmla="*/ 2905125 h 4057650"/>
              <a:gd name="connsiteX9" fmla="*/ 5772150 w 6400800"/>
              <a:gd name="connsiteY9" fmla="*/ 3181350 h 4057650"/>
              <a:gd name="connsiteX10" fmla="*/ 6257925 w 6400800"/>
              <a:gd name="connsiteY10" fmla="*/ 3362325 h 4057650"/>
              <a:gd name="connsiteX11" fmla="*/ 6400800 w 6400800"/>
              <a:gd name="connsiteY11" fmla="*/ 3390900 h 4057650"/>
              <a:gd name="connsiteX12" fmla="*/ 6400800 w 6400800"/>
              <a:gd name="connsiteY12" fmla="*/ 4057650 h 4057650"/>
              <a:gd name="connsiteX13" fmla="*/ 5353050 w 6400800"/>
              <a:gd name="connsiteY13" fmla="*/ 4029075 h 4057650"/>
              <a:gd name="connsiteX14" fmla="*/ 4505325 w 6400800"/>
              <a:gd name="connsiteY14" fmla="*/ 3600450 h 4057650"/>
              <a:gd name="connsiteX15" fmla="*/ 4333875 w 6400800"/>
              <a:gd name="connsiteY15" fmla="*/ 3524250 h 4057650"/>
              <a:gd name="connsiteX16" fmla="*/ 4038600 w 6400800"/>
              <a:gd name="connsiteY16" fmla="*/ 3419475 h 4057650"/>
              <a:gd name="connsiteX17" fmla="*/ 3571875 w 6400800"/>
              <a:gd name="connsiteY17" fmla="*/ 3267075 h 4057650"/>
              <a:gd name="connsiteX18" fmla="*/ 3057525 w 6400800"/>
              <a:gd name="connsiteY18" fmla="*/ 3086100 h 4057650"/>
              <a:gd name="connsiteX19" fmla="*/ 1771650 w 6400800"/>
              <a:gd name="connsiteY19" fmla="*/ 2505075 h 4057650"/>
              <a:gd name="connsiteX20" fmla="*/ 1028700 w 6400800"/>
              <a:gd name="connsiteY20" fmla="*/ 2057400 h 4057650"/>
              <a:gd name="connsiteX21" fmla="*/ 238125 w 6400800"/>
              <a:gd name="connsiteY21" fmla="*/ 1428750 h 4057650"/>
              <a:gd name="connsiteX22" fmla="*/ 0 w 6400800"/>
              <a:gd name="connsiteY22" fmla="*/ 933450 h 4057650"/>
              <a:gd name="connsiteX23" fmla="*/ 285750 w 6400800"/>
              <a:gd name="connsiteY23" fmla="*/ 714375 h 4057650"/>
              <a:gd name="connsiteX24" fmla="*/ 285750 w 6400800"/>
              <a:gd name="connsiteY24" fmla="*/ 695325 h 4057650"/>
              <a:gd name="connsiteX25" fmla="*/ 476250 w 6400800"/>
              <a:gd name="connsiteY25" fmla="*/ 438150 h 4057650"/>
              <a:gd name="connsiteX26" fmla="*/ 723900 w 6400800"/>
              <a:gd name="connsiteY26" fmla="*/ 0 h 405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400800" h="4057650">
                <a:moveTo>
                  <a:pt x="723900" y="0"/>
                </a:moveTo>
                <a:lnTo>
                  <a:pt x="914400" y="676275"/>
                </a:lnTo>
                <a:lnTo>
                  <a:pt x="1057275" y="942975"/>
                </a:lnTo>
                <a:lnTo>
                  <a:pt x="1428750" y="1238250"/>
                </a:lnTo>
                <a:lnTo>
                  <a:pt x="1943100" y="1628775"/>
                </a:lnTo>
                <a:lnTo>
                  <a:pt x="2219325" y="1762125"/>
                </a:lnTo>
                <a:lnTo>
                  <a:pt x="3314700" y="2266950"/>
                </a:lnTo>
                <a:lnTo>
                  <a:pt x="4314825" y="2619375"/>
                </a:lnTo>
                <a:lnTo>
                  <a:pt x="5010150" y="2905125"/>
                </a:lnTo>
                <a:lnTo>
                  <a:pt x="5772150" y="3181350"/>
                </a:lnTo>
                <a:lnTo>
                  <a:pt x="6257925" y="3362325"/>
                </a:lnTo>
                <a:lnTo>
                  <a:pt x="6400800" y="3390900"/>
                </a:lnTo>
                <a:lnTo>
                  <a:pt x="6400800" y="4057650"/>
                </a:lnTo>
                <a:lnTo>
                  <a:pt x="5353050" y="4029075"/>
                </a:lnTo>
                <a:lnTo>
                  <a:pt x="4505325" y="3600450"/>
                </a:lnTo>
                <a:lnTo>
                  <a:pt x="4333875" y="3524250"/>
                </a:lnTo>
                <a:lnTo>
                  <a:pt x="4038600" y="3419475"/>
                </a:lnTo>
                <a:lnTo>
                  <a:pt x="3571875" y="3267075"/>
                </a:lnTo>
                <a:lnTo>
                  <a:pt x="3057525" y="3086100"/>
                </a:lnTo>
                <a:lnTo>
                  <a:pt x="1771650" y="2505075"/>
                </a:lnTo>
                <a:lnTo>
                  <a:pt x="1028700" y="2057400"/>
                </a:lnTo>
                <a:lnTo>
                  <a:pt x="238125" y="1428750"/>
                </a:lnTo>
                <a:lnTo>
                  <a:pt x="0" y="933450"/>
                </a:lnTo>
                <a:lnTo>
                  <a:pt x="285750" y="714375"/>
                </a:lnTo>
                <a:lnTo>
                  <a:pt x="285750" y="695325"/>
                </a:lnTo>
                <a:lnTo>
                  <a:pt x="476250" y="438150"/>
                </a:lnTo>
                <a:lnTo>
                  <a:pt x="723900" y="0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98858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 28">
            <a:extLst>
              <a:ext uri="{FF2B5EF4-FFF2-40B4-BE49-F238E27FC236}">
                <a16:creationId xmlns="" xmlns:a16="http://schemas.microsoft.com/office/drawing/2014/main" id="{D8D44EB2-7009-4CA3-A67F-1EAC6ADA7E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970" y="6161797"/>
            <a:ext cx="703574" cy="696203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="" xmlns:a16="http://schemas.microsoft.com/office/drawing/2014/main" id="{6962B404-8DBC-42E4-8B43-3DD98C411F9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654" y="6161797"/>
            <a:ext cx="438150" cy="695960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="" xmlns:a16="http://schemas.microsoft.com/office/drawing/2014/main" id="{6E7BAD93-FF56-4687-89E6-69E0CDBE6F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655" y="6347851"/>
            <a:ext cx="1352120" cy="350041"/>
          </a:xfrm>
          <a:prstGeom prst="rect">
            <a:avLst/>
          </a:prstGeom>
        </p:spPr>
      </p:pic>
      <p:sp>
        <p:nvSpPr>
          <p:cNvPr id="34" name="Titre 1">
            <a:extLst>
              <a:ext uri="{FF2B5EF4-FFF2-40B4-BE49-F238E27FC236}">
                <a16:creationId xmlns="" xmlns:a16="http://schemas.microsoft.com/office/drawing/2014/main" id="{325D70B0-B800-4F69-A1FE-C641BA4A6ADE}"/>
              </a:ext>
            </a:extLst>
          </p:cNvPr>
          <p:cNvSpPr txBox="1">
            <a:spLocks/>
          </p:cNvSpPr>
          <p:nvPr/>
        </p:nvSpPr>
        <p:spPr>
          <a:xfrm>
            <a:off x="1646349" y="183281"/>
            <a:ext cx="6697551" cy="8204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fr-FR" sz="2800" dirty="0"/>
              <a:t>Positionnement arrêt TC côté Sud</a:t>
            </a:r>
          </a:p>
        </p:txBody>
      </p:sp>
      <p:sp>
        <p:nvSpPr>
          <p:cNvPr id="13" name="Espace réservé du numéro de diapositive 3">
            <a:extLst>
              <a:ext uri="{FF2B5EF4-FFF2-40B4-BE49-F238E27FC236}">
                <a16:creationId xmlns="" xmlns:a16="http://schemas.microsoft.com/office/drawing/2014/main" id="{71EE9357-8D99-40F0-B64C-F4A653183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7014" y="3465513"/>
            <a:ext cx="1404936" cy="323850"/>
          </a:xfrm>
        </p:spPr>
        <p:txBody>
          <a:bodyPr/>
          <a:lstStyle/>
          <a:p>
            <a:fld id="{52326D77-2960-1A4A-B5CA-B95B3484A035}" type="slidenum">
              <a:rPr lang="en-CA" smtClean="0"/>
              <a:t>14</a:t>
            </a:fld>
            <a:endParaRPr lang="en-CA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032" y="97761"/>
            <a:ext cx="1390650" cy="107632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B7FBC9C8-8B51-44F1-A882-513EB06DDE8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529" b="8967"/>
          <a:stretch/>
        </p:blipFill>
        <p:spPr>
          <a:xfrm>
            <a:off x="5305680" y="1098970"/>
            <a:ext cx="6886319" cy="444990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F51F896-1F07-4F7A-9DA1-F44E3B421012}"/>
              </a:ext>
            </a:extLst>
          </p:cNvPr>
          <p:cNvSpPr/>
          <p:nvPr/>
        </p:nvSpPr>
        <p:spPr>
          <a:xfrm>
            <a:off x="1682249" y="803726"/>
            <a:ext cx="3519459" cy="50355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b="1" u="sng" dirty="0">
                <a:solidFill>
                  <a:schemeClr val="tx1"/>
                </a:solidFill>
              </a:rPr>
              <a:t>Quai direction Chambéry :</a:t>
            </a:r>
            <a:r>
              <a:rPr lang="fr-FR" dirty="0">
                <a:latin typeface="Montserrat" panose="00000500000000000000" pitchFamily="2" charset="0"/>
                <a:ea typeface="Times New Roman" panose="02020603050405020304" pitchFamily="18" charset="0"/>
                <a:cs typeface="Tahoma" panose="020B0604030504040204" pitchFamily="34" charset="0"/>
              </a:rPr>
              <a:t>rd</a:t>
            </a:r>
          </a:p>
          <a:p>
            <a:pPr algn="just"/>
            <a:endParaRPr lang="fr-FR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Biseau 1/10ème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Ilot de largeur 1,25m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Voies : 4,50m entre DR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Stockage de 2 bus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fr-FR" dirty="0">
              <a:solidFill>
                <a:schemeClr val="tx1"/>
              </a:solidFill>
            </a:endParaRPr>
          </a:p>
          <a:p>
            <a:pPr algn="just"/>
            <a:r>
              <a:rPr lang="fr-FR" b="1" dirty="0">
                <a:solidFill>
                  <a:schemeClr val="tx1"/>
                </a:solidFill>
              </a:rPr>
              <a:t>Attention 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Pas d’évolution à 2 voies possible en entrée de giratoire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FF0000"/>
                </a:solidFill>
              </a:rPr>
              <a:t>Balisage lourd bretelle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0E7CEA45-C698-4BBC-BD24-E7D2367ECE31}"/>
              </a:ext>
            </a:extLst>
          </p:cNvPr>
          <p:cNvSpPr/>
          <p:nvPr/>
        </p:nvSpPr>
        <p:spPr>
          <a:xfrm>
            <a:off x="4785360" y="5609165"/>
            <a:ext cx="7484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dirty="0"/>
              <a:t>Le dossier d’expérimentation sera déposé après le COPIL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FF0000"/>
                </a:solidFill>
              </a:rPr>
              <a:t>Type de structure (BBME et EME proposés dans mail du 03/12) en attente retour AREA ainsi que périmètre à structurer </a:t>
            </a:r>
          </a:p>
        </p:txBody>
      </p:sp>
      <p:sp>
        <p:nvSpPr>
          <p:cNvPr id="2" name="Forme libre 1"/>
          <p:cNvSpPr/>
          <p:nvPr/>
        </p:nvSpPr>
        <p:spPr>
          <a:xfrm>
            <a:off x="7493000" y="1549400"/>
            <a:ext cx="3543300" cy="3771900"/>
          </a:xfrm>
          <a:custGeom>
            <a:avLst/>
            <a:gdLst>
              <a:gd name="connsiteX0" fmla="*/ 3009900 w 3543300"/>
              <a:gd name="connsiteY0" fmla="*/ 3771900 h 3771900"/>
              <a:gd name="connsiteX1" fmla="*/ 3314700 w 3543300"/>
              <a:gd name="connsiteY1" fmla="*/ 3505200 h 3771900"/>
              <a:gd name="connsiteX2" fmla="*/ 3530600 w 3543300"/>
              <a:gd name="connsiteY2" fmla="*/ 3416300 h 3771900"/>
              <a:gd name="connsiteX3" fmla="*/ 3543300 w 3543300"/>
              <a:gd name="connsiteY3" fmla="*/ 2959100 h 3771900"/>
              <a:gd name="connsiteX4" fmla="*/ 3530600 w 3543300"/>
              <a:gd name="connsiteY4" fmla="*/ 2514600 h 3771900"/>
              <a:gd name="connsiteX5" fmla="*/ 3441700 w 3543300"/>
              <a:gd name="connsiteY5" fmla="*/ 2146300 h 3771900"/>
              <a:gd name="connsiteX6" fmla="*/ 3276600 w 3543300"/>
              <a:gd name="connsiteY6" fmla="*/ 1714500 h 3771900"/>
              <a:gd name="connsiteX7" fmla="*/ 2997200 w 3543300"/>
              <a:gd name="connsiteY7" fmla="*/ 1181100 h 3771900"/>
              <a:gd name="connsiteX8" fmla="*/ 2755900 w 3543300"/>
              <a:gd name="connsiteY8" fmla="*/ 889000 h 3771900"/>
              <a:gd name="connsiteX9" fmla="*/ 2159000 w 3543300"/>
              <a:gd name="connsiteY9" fmla="*/ 431800 h 3771900"/>
              <a:gd name="connsiteX10" fmla="*/ 1752600 w 3543300"/>
              <a:gd name="connsiteY10" fmla="*/ 203200 h 3771900"/>
              <a:gd name="connsiteX11" fmla="*/ 1181100 w 3543300"/>
              <a:gd name="connsiteY11" fmla="*/ 50800 h 3771900"/>
              <a:gd name="connsiteX12" fmla="*/ 927100 w 3543300"/>
              <a:gd name="connsiteY12" fmla="*/ 0 h 3771900"/>
              <a:gd name="connsiteX13" fmla="*/ 0 w 3543300"/>
              <a:gd name="connsiteY13" fmla="*/ 38100 h 3771900"/>
              <a:gd name="connsiteX14" fmla="*/ 876300 w 3543300"/>
              <a:gd name="connsiteY14" fmla="*/ 177800 h 3771900"/>
              <a:gd name="connsiteX15" fmla="*/ 1473200 w 3543300"/>
              <a:gd name="connsiteY15" fmla="*/ 355600 h 3771900"/>
              <a:gd name="connsiteX16" fmla="*/ 2006600 w 3543300"/>
              <a:gd name="connsiteY16" fmla="*/ 571500 h 3771900"/>
              <a:gd name="connsiteX17" fmla="*/ 2374900 w 3543300"/>
              <a:gd name="connsiteY17" fmla="*/ 901700 h 3771900"/>
              <a:gd name="connsiteX18" fmla="*/ 2768600 w 3543300"/>
              <a:gd name="connsiteY18" fmla="*/ 1397000 h 3771900"/>
              <a:gd name="connsiteX19" fmla="*/ 2984500 w 3543300"/>
              <a:gd name="connsiteY19" fmla="*/ 1879600 h 3771900"/>
              <a:gd name="connsiteX20" fmla="*/ 3124200 w 3543300"/>
              <a:gd name="connsiteY20" fmla="*/ 2349500 h 3771900"/>
              <a:gd name="connsiteX21" fmla="*/ 3111500 w 3543300"/>
              <a:gd name="connsiteY21" fmla="*/ 2743200 h 3771900"/>
              <a:gd name="connsiteX22" fmla="*/ 3086100 w 3543300"/>
              <a:gd name="connsiteY22" fmla="*/ 3263900 h 3771900"/>
              <a:gd name="connsiteX23" fmla="*/ 3086100 w 3543300"/>
              <a:gd name="connsiteY23" fmla="*/ 3568700 h 3771900"/>
              <a:gd name="connsiteX24" fmla="*/ 3009900 w 3543300"/>
              <a:gd name="connsiteY24" fmla="*/ 3771900 h 377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543300" h="3771900">
                <a:moveTo>
                  <a:pt x="3009900" y="3771900"/>
                </a:moveTo>
                <a:lnTo>
                  <a:pt x="3314700" y="3505200"/>
                </a:lnTo>
                <a:lnTo>
                  <a:pt x="3530600" y="3416300"/>
                </a:lnTo>
                <a:lnTo>
                  <a:pt x="3543300" y="2959100"/>
                </a:lnTo>
                <a:lnTo>
                  <a:pt x="3530600" y="2514600"/>
                </a:lnTo>
                <a:lnTo>
                  <a:pt x="3441700" y="2146300"/>
                </a:lnTo>
                <a:lnTo>
                  <a:pt x="3276600" y="1714500"/>
                </a:lnTo>
                <a:lnTo>
                  <a:pt x="2997200" y="1181100"/>
                </a:lnTo>
                <a:lnTo>
                  <a:pt x="2755900" y="889000"/>
                </a:lnTo>
                <a:lnTo>
                  <a:pt x="2159000" y="431800"/>
                </a:lnTo>
                <a:lnTo>
                  <a:pt x="1752600" y="203200"/>
                </a:lnTo>
                <a:lnTo>
                  <a:pt x="1181100" y="50800"/>
                </a:lnTo>
                <a:lnTo>
                  <a:pt x="927100" y="0"/>
                </a:lnTo>
                <a:lnTo>
                  <a:pt x="0" y="38100"/>
                </a:lnTo>
                <a:lnTo>
                  <a:pt x="876300" y="177800"/>
                </a:lnTo>
                <a:lnTo>
                  <a:pt x="1473200" y="355600"/>
                </a:lnTo>
                <a:lnTo>
                  <a:pt x="2006600" y="571500"/>
                </a:lnTo>
                <a:lnTo>
                  <a:pt x="2374900" y="901700"/>
                </a:lnTo>
                <a:lnTo>
                  <a:pt x="2768600" y="1397000"/>
                </a:lnTo>
                <a:lnTo>
                  <a:pt x="2984500" y="1879600"/>
                </a:lnTo>
                <a:lnTo>
                  <a:pt x="3124200" y="2349500"/>
                </a:lnTo>
                <a:lnTo>
                  <a:pt x="3111500" y="2743200"/>
                </a:lnTo>
                <a:lnTo>
                  <a:pt x="3086100" y="3263900"/>
                </a:lnTo>
                <a:lnTo>
                  <a:pt x="3086100" y="3568700"/>
                </a:lnTo>
                <a:lnTo>
                  <a:pt x="3009900" y="3771900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76360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="" xmlns:a16="http://schemas.microsoft.com/office/drawing/2014/main" id="{AB8DAA8B-D516-4459-831E-605FDFFCC7B4}"/>
              </a:ext>
            </a:extLst>
          </p:cNvPr>
          <p:cNvSpPr txBox="1">
            <a:spLocks/>
          </p:cNvSpPr>
          <p:nvPr/>
        </p:nvSpPr>
        <p:spPr>
          <a:xfrm>
            <a:off x="2016646" y="315328"/>
            <a:ext cx="9994379" cy="60325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14350" indent="-514350">
              <a:buFontTx/>
              <a:buAutoNum type="arabicPeriod"/>
            </a:pPr>
            <a:r>
              <a:rPr lang="fr-FR" sz="2400" dirty="0">
                <a:solidFill>
                  <a:schemeClr val="bg1"/>
                </a:solidFill>
              </a:rPr>
              <a:t>Parking et aménagements RD</a:t>
            </a:r>
          </a:p>
          <a:p>
            <a:pPr marL="514350" indent="-514350">
              <a:buFontTx/>
              <a:buAutoNum type="arabicPeriod"/>
            </a:pPr>
            <a:endParaRPr lang="fr-FR" sz="2400" dirty="0">
              <a:solidFill>
                <a:schemeClr val="bg1"/>
              </a:solidFill>
            </a:endParaRPr>
          </a:p>
          <a:p>
            <a:pPr marL="514350" indent="-514350">
              <a:buFontTx/>
              <a:buAutoNum type="arabicPeriod"/>
            </a:pPr>
            <a:r>
              <a:rPr lang="fr-FR" sz="2400" dirty="0">
                <a:solidFill>
                  <a:schemeClr val="bg1"/>
                </a:solidFill>
              </a:rPr>
              <a:t>Piétons et cycles</a:t>
            </a:r>
          </a:p>
          <a:p>
            <a:pPr marL="514350" indent="-514350">
              <a:buFontTx/>
              <a:buAutoNum type="arabicPeriod"/>
            </a:pPr>
            <a:endParaRPr lang="fr-FR" sz="2400" dirty="0">
              <a:solidFill>
                <a:schemeClr val="bg1"/>
              </a:solidFill>
            </a:endParaRPr>
          </a:p>
          <a:p>
            <a:pPr marL="514350" indent="-514350">
              <a:buFontTx/>
              <a:buAutoNum type="arabicPeriod"/>
            </a:pPr>
            <a:r>
              <a:rPr lang="fr-FR" sz="2400" dirty="0">
                <a:solidFill>
                  <a:schemeClr val="bg1"/>
                </a:solidFill>
              </a:rPr>
              <a:t>Quai TC et leur accès</a:t>
            </a:r>
          </a:p>
          <a:p>
            <a:pPr marL="514350" indent="-514350">
              <a:buFontTx/>
              <a:buAutoNum type="arabicPeriod"/>
            </a:pPr>
            <a:endParaRPr lang="fr-FR" sz="2400" dirty="0">
              <a:solidFill>
                <a:schemeClr val="bg1"/>
              </a:solidFill>
            </a:endParaRPr>
          </a:p>
          <a:p>
            <a:pPr marL="514350" indent="-514350">
              <a:buFontTx/>
              <a:buAutoNum type="arabicPeriod"/>
            </a:pPr>
            <a:r>
              <a:rPr lang="fr-FR" sz="2400" b="1" dirty="0">
                <a:solidFill>
                  <a:schemeClr val="bg1"/>
                </a:solidFill>
              </a:rPr>
              <a:t>Passerelle et élargissement </a:t>
            </a:r>
            <a:r>
              <a:rPr lang="fr-FR" sz="2400" b="1" dirty="0" smtClean="0">
                <a:solidFill>
                  <a:schemeClr val="bg1"/>
                </a:solidFill>
              </a:rPr>
              <a:t>PI</a:t>
            </a:r>
          </a:p>
          <a:p>
            <a:pPr marL="514350" indent="-514350">
              <a:buFontTx/>
              <a:buAutoNum type="arabicPeriod"/>
            </a:pPr>
            <a:endParaRPr lang="fr-FR" sz="2400" dirty="0">
              <a:solidFill>
                <a:schemeClr val="bg1"/>
              </a:solidFill>
            </a:endParaRPr>
          </a:p>
          <a:p>
            <a:pPr marL="514350" indent="-514350">
              <a:buFontTx/>
              <a:buAutoNum type="arabicPeriod"/>
            </a:pPr>
            <a:r>
              <a:rPr lang="fr-FR" sz="2400" dirty="0">
                <a:solidFill>
                  <a:schemeClr val="bg1"/>
                </a:solidFill>
              </a:rPr>
              <a:t>Impact foncier</a:t>
            </a:r>
          </a:p>
          <a:p>
            <a:pPr marL="514350" indent="-514350">
              <a:buFontTx/>
              <a:buAutoNum type="arabicPeriod"/>
            </a:pPr>
            <a:endParaRPr lang="fr-FR" sz="2400" dirty="0">
              <a:solidFill>
                <a:schemeClr val="bg1"/>
              </a:solidFill>
            </a:endParaRPr>
          </a:p>
          <a:p>
            <a:pPr marL="514350" indent="-514350">
              <a:buFontTx/>
              <a:buAutoNum type="arabicPeriod"/>
            </a:pPr>
            <a:r>
              <a:rPr lang="fr-FR" sz="2400" dirty="0">
                <a:solidFill>
                  <a:schemeClr val="bg1"/>
                </a:solidFill>
              </a:rPr>
              <a:t>Planning et études environnementales</a:t>
            </a:r>
          </a:p>
          <a:p>
            <a:pPr marL="514350" indent="-514350">
              <a:buFontTx/>
              <a:buAutoNum type="arabicPeriod"/>
            </a:pPr>
            <a:endParaRPr lang="fr-FR" sz="2400" dirty="0">
              <a:solidFill>
                <a:schemeClr val="bg1"/>
              </a:solidFill>
            </a:endParaRPr>
          </a:p>
          <a:p>
            <a:pPr marL="514350" indent="-514350">
              <a:buFontTx/>
              <a:buAutoNum type="arabicPeriod"/>
            </a:pPr>
            <a:r>
              <a:rPr lang="fr-FR" sz="2400" dirty="0">
                <a:solidFill>
                  <a:schemeClr val="bg1"/>
                </a:solidFill>
              </a:rPr>
              <a:t>Estimation des travaux</a:t>
            </a:r>
          </a:p>
          <a:p>
            <a:pPr marL="514350" indent="-514350">
              <a:buFontTx/>
              <a:buAutoNum type="arabicPeriod"/>
            </a:pPr>
            <a:endParaRPr lang="fr-FR" sz="2800" dirty="0">
              <a:solidFill>
                <a:schemeClr val="bg1"/>
              </a:solidFill>
            </a:endParaRPr>
          </a:p>
          <a:p>
            <a:pPr marL="514350" lvl="0" indent="-514350">
              <a:buAutoNum type="arabicPeriod"/>
            </a:pPr>
            <a:endParaRPr lang="fr-FR" sz="3000" dirty="0">
              <a:solidFill>
                <a:schemeClr val="bg1"/>
              </a:solidFill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980B7876-280C-4D1E-9C5D-385C08B06D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970" y="6161797"/>
            <a:ext cx="703574" cy="69620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="" xmlns:a16="http://schemas.microsoft.com/office/drawing/2014/main" id="{013547F0-D8BD-42A3-8A36-53A2EBB6046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654" y="6161797"/>
            <a:ext cx="438150" cy="69596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="" xmlns:a16="http://schemas.microsoft.com/office/drawing/2014/main" id="{51C6C689-0441-4B2B-9C74-4913FBA385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655" y="6347851"/>
            <a:ext cx="1352120" cy="35004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032" y="97761"/>
            <a:ext cx="139065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3854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>
            <a:extLst>
              <a:ext uri="{FF2B5EF4-FFF2-40B4-BE49-F238E27FC236}">
                <a16:creationId xmlns="" xmlns:a16="http://schemas.microsoft.com/office/drawing/2014/main" id="{1047C971-CCB7-4CC7-A967-281C7F6305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970" y="6161797"/>
            <a:ext cx="703574" cy="696203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="" xmlns:a16="http://schemas.microsoft.com/office/drawing/2014/main" id="{0578E6ED-1CD5-4CA8-B767-D10B310785E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654" y="6161797"/>
            <a:ext cx="438150" cy="69596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="" xmlns:a16="http://schemas.microsoft.com/office/drawing/2014/main" id="{A512C00E-90C9-4685-9391-C5891900D8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655" y="6347851"/>
            <a:ext cx="1352120" cy="350041"/>
          </a:xfrm>
          <a:prstGeom prst="rect">
            <a:avLst/>
          </a:prstGeom>
        </p:spPr>
      </p:pic>
      <p:sp>
        <p:nvSpPr>
          <p:cNvPr id="28" name="Titre 1">
            <a:extLst>
              <a:ext uri="{FF2B5EF4-FFF2-40B4-BE49-F238E27FC236}">
                <a16:creationId xmlns="" xmlns:a16="http://schemas.microsoft.com/office/drawing/2014/main" id="{EAC6BF3B-C53E-4165-A0D6-577FBC378C7B}"/>
              </a:ext>
            </a:extLst>
          </p:cNvPr>
          <p:cNvSpPr txBox="1">
            <a:spLocks/>
          </p:cNvSpPr>
          <p:nvPr/>
        </p:nvSpPr>
        <p:spPr>
          <a:xfrm>
            <a:off x="1680842" y="57215"/>
            <a:ext cx="9001998" cy="6599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fr-FR" sz="2800" dirty="0"/>
              <a:t>Passerelle</a:t>
            </a:r>
          </a:p>
        </p:txBody>
      </p:sp>
      <p:sp>
        <p:nvSpPr>
          <p:cNvPr id="31" name="Espace réservé du numéro de diapositive 3">
            <a:extLst>
              <a:ext uri="{FF2B5EF4-FFF2-40B4-BE49-F238E27FC236}">
                <a16:creationId xmlns="" xmlns:a16="http://schemas.microsoft.com/office/drawing/2014/main" id="{A5B7A38A-FBFD-44BA-A9B6-11BF1F7D1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7014" y="3465513"/>
            <a:ext cx="1404936" cy="323850"/>
          </a:xfrm>
        </p:spPr>
        <p:txBody>
          <a:bodyPr/>
          <a:lstStyle/>
          <a:p>
            <a:fld id="{52326D77-2960-1A4A-B5CA-B95B3484A035}" type="slidenum">
              <a:rPr lang="en-CA" smtClean="0"/>
              <a:t>16</a:t>
            </a:fld>
            <a:endParaRPr lang="en-CA" dirty="0"/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07712085-1AD7-48B3-9B42-3FF090B47B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5387" y="4303117"/>
            <a:ext cx="811738" cy="18217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4133DB71-2991-4392-9AF8-874AD2CF45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2968" y="4175511"/>
            <a:ext cx="422854" cy="9489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032" y="97761"/>
            <a:ext cx="1390650" cy="107632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5E50D68B-3051-46B8-ABB2-F20B0A18794D}"/>
              </a:ext>
            </a:extLst>
          </p:cNvPr>
          <p:cNvSpPr/>
          <p:nvPr/>
        </p:nvSpPr>
        <p:spPr>
          <a:xfrm>
            <a:off x="1699320" y="1147566"/>
            <a:ext cx="3884234" cy="43388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b="1" dirty="0">
                <a:solidFill>
                  <a:schemeClr val="tx1"/>
                </a:solidFill>
              </a:rPr>
              <a:t>Exigences techniques GCA / AREA :</a:t>
            </a:r>
            <a:endParaRPr lang="fr-FR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Pas de pile en TPC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Gabarit augmenté de 50 cm (à 5,25m)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Ouvrage hyperstatique à 3 travées (et pas 3 travées indépendantes) vis-à-vis de la tenue au feu avec une étude de vulnérabilité simplifiée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Superstructures mises en place avec la charpente métallique (limitation nuits fermetures)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Prise en compte du potentiel élargissement à 2x3 voies de </a:t>
            </a:r>
            <a:r>
              <a:rPr lang="fr-FR" dirty="0" smtClean="0">
                <a:solidFill>
                  <a:schemeClr val="tx1"/>
                </a:solidFill>
              </a:rPr>
              <a:t>l’A41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b="1" dirty="0" smtClean="0">
                <a:solidFill>
                  <a:schemeClr val="tx1"/>
                </a:solidFill>
              </a:rPr>
              <a:t>Interdiction passage des chevaux</a:t>
            </a:r>
            <a:endParaRPr lang="fr-FR" b="1" dirty="0">
              <a:solidFill>
                <a:schemeClr val="tx1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="" xmlns:a16="http://schemas.microsoft.com/office/drawing/2014/main" id="{6C29E69B-9BA2-4096-B123-55CCA9BDE1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45192" y="514174"/>
            <a:ext cx="6372701" cy="1906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FDD0638E-74E0-4BF3-A883-EE6EFA11F8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37230" y="2491174"/>
            <a:ext cx="4580388" cy="31246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776EFB0-7839-486C-BDF3-5197FE42A44E}"/>
              </a:ext>
            </a:extLst>
          </p:cNvPr>
          <p:cNvSpPr/>
          <p:nvPr/>
        </p:nvSpPr>
        <p:spPr>
          <a:xfrm>
            <a:off x="6477000" y="5686159"/>
            <a:ext cx="4840618" cy="4055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b="1" dirty="0">
                <a:solidFill>
                  <a:srgbClr val="FF0000"/>
                </a:solidFill>
              </a:rPr>
              <a:t>Surcoût  travaux global estimé à </a:t>
            </a:r>
            <a:r>
              <a:rPr lang="fr-FR" b="1" dirty="0" smtClean="0">
                <a:solidFill>
                  <a:srgbClr val="FF0000"/>
                </a:solidFill>
              </a:rPr>
              <a:t>550k</a:t>
            </a:r>
            <a:r>
              <a:rPr lang="fr-FR" b="1" dirty="0">
                <a:solidFill>
                  <a:srgbClr val="FF0000"/>
                </a:solidFill>
              </a:rPr>
              <a:t>€ </a:t>
            </a:r>
            <a:r>
              <a:rPr lang="fr-FR" b="1" dirty="0" smtClean="0">
                <a:solidFill>
                  <a:srgbClr val="FF0000"/>
                </a:solidFill>
              </a:rPr>
              <a:t>( dont exigences </a:t>
            </a:r>
            <a:r>
              <a:rPr lang="fr-FR" b="1" dirty="0">
                <a:solidFill>
                  <a:srgbClr val="FF0000"/>
                </a:solidFill>
              </a:rPr>
              <a:t>GCA / </a:t>
            </a:r>
            <a:r>
              <a:rPr lang="fr-FR" b="1" dirty="0" smtClean="0">
                <a:solidFill>
                  <a:srgbClr val="FF0000"/>
                </a:solidFill>
              </a:rPr>
              <a:t>AREA)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EEEBCDB-6455-4F2F-9150-162741E7C7FD}"/>
              </a:ext>
            </a:extLst>
          </p:cNvPr>
          <p:cNvSpPr/>
          <p:nvPr/>
        </p:nvSpPr>
        <p:spPr>
          <a:xfrm>
            <a:off x="6477000" y="6292378"/>
            <a:ext cx="4840618" cy="4055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0837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>
            <a:extLst>
              <a:ext uri="{FF2B5EF4-FFF2-40B4-BE49-F238E27FC236}">
                <a16:creationId xmlns="" xmlns:a16="http://schemas.microsoft.com/office/drawing/2014/main" id="{1047C971-CCB7-4CC7-A967-281C7F6305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970" y="6161797"/>
            <a:ext cx="703574" cy="696203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="" xmlns:a16="http://schemas.microsoft.com/office/drawing/2014/main" id="{0578E6ED-1CD5-4CA8-B767-D10B310785E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654" y="6161797"/>
            <a:ext cx="438150" cy="69596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="" xmlns:a16="http://schemas.microsoft.com/office/drawing/2014/main" id="{A512C00E-90C9-4685-9391-C5891900D8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655" y="6347851"/>
            <a:ext cx="1352120" cy="350041"/>
          </a:xfrm>
          <a:prstGeom prst="rect">
            <a:avLst/>
          </a:prstGeom>
        </p:spPr>
      </p:pic>
      <p:sp>
        <p:nvSpPr>
          <p:cNvPr id="28" name="Titre 1">
            <a:extLst>
              <a:ext uri="{FF2B5EF4-FFF2-40B4-BE49-F238E27FC236}">
                <a16:creationId xmlns="" xmlns:a16="http://schemas.microsoft.com/office/drawing/2014/main" id="{EAC6BF3B-C53E-4165-A0D6-577FBC378C7B}"/>
              </a:ext>
            </a:extLst>
          </p:cNvPr>
          <p:cNvSpPr txBox="1">
            <a:spLocks/>
          </p:cNvSpPr>
          <p:nvPr/>
        </p:nvSpPr>
        <p:spPr>
          <a:xfrm>
            <a:off x="1750757" y="183281"/>
            <a:ext cx="9001998" cy="6599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fr-FR" sz="2800" dirty="0"/>
              <a:t>Passerelle</a:t>
            </a:r>
          </a:p>
        </p:txBody>
      </p:sp>
      <p:sp>
        <p:nvSpPr>
          <p:cNvPr id="31" name="Espace réservé du numéro de diapositive 3">
            <a:extLst>
              <a:ext uri="{FF2B5EF4-FFF2-40B4-BE49-F238E27FC236}">
                <a16:creationId xmlns="" xmlns:a16="http://schemas.microsoft.com/office/drawing/2014/main" id="{A5B7A38A-FBFD-44BA-A9B6-11BF1F7D1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7014" y="3465513"/>
            <a:ext cx="1404936" cy="323850"/>
          </a:xfrm>
        </p:spPr>
        <p:txBody>
          <a:bodyPr/>
          <a:lstStyle/>
          <a:p>
            <a:fld id="{52326D77-2960-1A4A-B5CA-B95B3484A035}" type="slidenum">
              <a:rPr lang="en-CA" smtClean="0"/>
              <a:t>17</a:t>
            </a:fld>
            <a:endParaRPr lang="en-CA" dirty="0"/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07712085-1AD7-48B3-9B42-3FF090B47B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5387" y="4303117"/>
            <a:ext cx="811738" cy="18217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4133DB71-2991-4392-9AF8-874AD2CF45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2968" y="4175511"/>
            <a:ext cx="422854" cy="9489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032" y="97761"/>
            <a:ext cx="1390650" cy="107632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787DBCB3-FFF3-41BD-BFB1-1E70D5426983}"/>
              </a:ext>
            </a:extLst>
          </p:cNvPr>
          <p:cNvSpPr/>
          <p:nvPr/>
        </p:nvSpPr>
        <p:spPr>
          <a:xfrm>
            <a:off x="4490626" y="4713996"/>
            <a:ext cx="5515962" cy="17957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b="1" dirty="0">
                <a:solidFill>
                  <a:schemeClr val="tx1"/>
                </a:solidFill>
              </a:rPr>
              <a:t>Attention 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FF0000"/>
                </a:solidFill>
              </a:rPr>
              <a:t>FO à dévoyer au préalable (prévu été 2021)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FF0000"/>
                </a:solidFill>
              </a:rPr>
              <a:t>Balisage lourd à mettre en place sur l’A41 et coordination avec d’autres travaux à prévoir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1F87BB06-34D4-4C12-8805-03B1707D6E52}"/>
              </a:ext>
            </a:extLst>
          </p:cNvPr>
          <p:cNvSpPr/>
          <p:nvPr/>
        </p:nvSpPr>
        <p:spPr>
          <a:xfrm>
            <a:off x="1644363" y="750743"/>
            <a:ext cx="3949466" cy="43529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b="1" dirty="0">
                <a:solidFill>
                  <a:schemeClr val="tx1"/>
                </a:solidFill>
              </a:rPr>
              <a:t>Exigences procédures GCA / AREA 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fr-FR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Contrôle extérieur des études PRO et DCE mandaté par AREA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DDP (AREA mandate un BE)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Contrôle extérieur travaux Génie Civil et Structure métallique à mandater par SMMAG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NPSA (2 mois avant la première coupure totale de l’autoroute)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="" xmlns:a16="http://schemas.microsoft.com/office/drawing/2014/main" id="{AFEBEA1D-6ACE-4B6E-B224-3941A120FD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8576" y="1882660"/>
            <a:ext cx="6372701" cy="1906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831023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>
            <a:extLst>
              <a:ext uri="{FF2B5EF4-FFF2-40B4-BE49-F238E27FC236}">
                <a16:creationId xmlns="" xmlns:a16="http://schemas.microsoft.com/office/drawing/2014/main" id="{1047C971-CCB7-4CC7-A967-281C7F6305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970" y="6161797"/>
            <a:ext cx="703574" cy="696203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="" xmlns:a16="http://schemas.microsoft.com/office/drawing/2014/main" id="{0578E6ED-1CD5-4CA8-B767-D10B310785E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654" y="6161797"/>
            <a:ext cx="438150" cy="69596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="" xmlns:a16="http://schemas.microsoft.com/office/drawing/2014/main" id="{A512C00E-90C9-4685-9391-C5891900D8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655" y="6347851"/>
            <a:ext cx="1352120" cy="350041"/>
          </a:xfrm>
          <a:prstGeom prst="rect">
            <a:avLst/>
          </a:prstGeom>
        </p:spPr>
      </p:pic>
      <p:sp>
        <p:nvSpPr>
          <p:cNvPr id="28" name="Titre 1">
            <a:extLst>
              <a:ext uri="{FF2B5EF4-FFF2-40B4-BE49-F238E27FC236}">
                <a16:creationId xmlns="" xmlns:a16="http://schemas.microsoft.com/office/drawing/2014/main" id="{EAC6BF3B-C53E-4165-A0D6-577FBC378C7B}"/>
              </a:ext>
            </a:extLst>
          </p:cNvPr>
          <p:cNvSpPr txBox="1">
            <a:spLocks/>
          </p:cNvSpPr>
          <p:nvPr/>
        </p:nvSpPr>
        <p:spPr>
          <a:xfrm>
            <a:off x="1803430" y="183281"/>
            <a:ext cx="900199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fr-FR" sz="2800" dirty="0"/>
              <a:t>Elargissement du Passage Inférieur</a:t>
            </a:r>
          </a:p>
        </p:txBody>
      </p:sp>
      <p:sp>
        <p:nvSpPr>
          <p:cNvPr id="31" name="Espace réservé du numéro de diapositive 3">
            <a:extLst>
              <a:ext uri="{FF2B5EF4-FFF2-40B4-BE49-F238E27FC236}">
                <a16:creationId xmlns="" xmlns:a16="http://schemas.microsoft.com/office/drawing/2014/main" id="{A5B7A38A-FBFD-44BA-A9B6-11BF1F7D1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7014" y="3465513"/>
            <a:ext cx="1404936" cy="323850"/>
          </a:xfrm>
        </p:spPr>
        <p:txBody>
          <a:bodyPr/>
          <a:lstStyle/>
          <a:p>
            <a:fld id="{52326D77-2960-1A4A-B5CA-B95B3484A035}" type="slidenum">
              <a:rPr lang="en-CA" smtClean="0"/>
              <a:t>18</a:t>
            </a:fld>
            <a:endParaRPr lang="en-CA" dirty="0"/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07712085-1AD7-48B3-9B42-3FF090B47B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5387" y="4303117"/>
            <a:ext cx="811738" cy="18217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4133DB71-2991-4392-9AF8-874AD2CF45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2968" y="4175511"/>
            <a:ext cx="422854" cy="9489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032" y="97761"/>
            <a:ext cx="1390650" cy="107632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5E50D68B-3051-46B8-ABB2-F20B0A18794D}"/>
              </a:ext>
            </a:extLst>
          </p:cNvPr>
          <p:cNvSpPr/>
          <p:nvPr/>
        </p:nvSpPr>
        <p:spPr>
          <a:xfrm>
            <a:off x="1983004" y="3779098"/>
            <a:ext cx="3826670" cy="1904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Installation dalle BA sur ouvrage existant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FF0000"/>
                </a:solidFill>
              </a:rPr>
              <a:t>FO à dévoyer (prévu été 2021)</a:t>
            </a:r>
          </a:p>
          <a:p>
            <a:pPr algn="just"/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0F065BC9-5A6E-4179-A8F6-3BAAE96B6F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81346" y="820753"/>
            <a:ext cx="3822291" cy="269480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8A191C64-D20C-4C78-8BD3-99E75A75AD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78978" y="817105"/>
            <a:ext cx="3851108" cy="269845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6BDAA583-6127-44BC-BDD2-0A7A88A3E2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04429" y="3779098"/>
            <a:ext cx="5355861" cy="247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709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="" xmlns:a16="http://schemas.microsoft.com/office/drawing/2014/main" id="{AB8DAA8B-D516-4459-831E-605FDFFCC7B4}"/>
              </a:ext>
            </a:extLst>
          </p:cNvPr>
          <p:cNvSpPr txBox="1">
            <a:spLocks/>
          </p:cNvSpPr>
          <p:nvPr/>
        </p:nvSpPr>
        <p:spPr>
          <a:xfrm>
            <a:off x="2016646" y="315328"/>
            <a:ext cx="9994379" cy="60325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14350" indent="-514350">
              <a:buFontTx/>
              <a:buAutoNum type="arabicPeriod"/>
            </a:pPr>
            <a:r>
              <a:rPr lang="fr-FR" sz="2400" dirty="0">
                <a:solidFill>
                  <a:schemeClr val="bg1"/>
                </a:solidFill>
              </a:rPr>
              <a:t>Parking et aménagements RD</a:t>
            </a:r>
          </a:p>
          <a:p>
            <a:pPr marL="514350" indent="-514350">
              <a:buFontTx/>
              <a:buAutoNum type="arabicPeriod"/>
            </a:pPr>
            <a:endParaRPr lang="fr-FR" sz="2400" dirty="0">
              <a:solidFill>
                <a:schemeClr val="bg1"/>
              </a:solidFill>
            </a:endParaRPr>
          </a:p>
          <a:p>
            <a:pPr marL="514350" indent="-514350">
              <a:buFontTx/>
              <a:buAutoNum type="arabicPeriod"/>
            </a:pPr>
            <a:r>
              <a:rPr lang="fr-FR" sz="2400" dirty="0">
                <a:solidFill>
                  <a:schemeClr val="bg1"/>
                </a:solidFill>
              </a:rPr>
              <a:t>Piétons et cycles</a:t>
            </a:r>
          </a:p>
          <a:p>
            <a:pPr marL="514350" indent="-514350">
              <a:buFontTx/>
              <a:buAutoNum type="arabicPeriod"/>
            </a:pPr>
            <a:endParaRPr lang="fr-FR" sz="2400" dirty="0">
              <a:solidFill>
                <a:schemeClr val="bg1"/>
              </a:solidFill>
            </a:endParaRPr>
          </a:p>
          <a:p>
            <a:pPr marL="514350" indent="-514350">
              <a:buFontTx/>
              <a:buAutoNum type="arabicPeriod"/>
            </a:pPr>
            <a:r>
              <a:rPr lang="fr-FR" sz="2400" dirty="0">
                <a:solidFill>
                  <a:schemeClr val="bg1"/>
                </a:solidFill>
              </a:rPr>
              <a:t>Quai TC et leur accès</a:t>
            </a:r>
          </a:p>
          <a:p>
            <a:pPr marL="514350" indent="-514350">
              <a:buFontTx/>
              <a:buAutoNum type="arabicPeriod"/>
            </a:pPr>
            <a:endParaRPr lang="fr-FR" sz="2400" dirty="0">
              <a:solidFill>
                <a:schemeClr val="bg1"/>
              </a:solidFill>
            </a:endParaRPr>
          </a:p>
          <a:p>
            <a:pPr marL="514350" indent="-514350">
              <a:buFontTx/>
              <a:buAutoNum type="arabicPeriod"/>
            </a:pPr>
            <a:r>
              <a:rPr lang="fr-FR" sz="2400" dirty="0">
                <a:solidFill>
                  <a:schemeClr val="bg1"/>
                </a:solidFill>
              </a:rPr>
              <a:t>Passerelle et élargissement </a:t>
            </a:r>
            <a:r>
              <a:rPr lang="fr-FR" sz="2400" dirty="0" smtClean="0">
                <a:solidFill>
                  <a:schemeClr val="bg1"/>
                </a:solidFill>
              </a:rPr>
              <a:t>PI</a:t>
            </a:r>
          </a:p>
          <a:p>
            <a:pPr marL="514350" indent="-514350">
              <a:buFontTx/>
              <a:buAutoNum type="arabicPeriod"/>
            </a:pPr>
            <a:endParaRPr lang="fr-FR" sz="2400" dirty="0">
              <a:solidFill>
                <a:schemeClr val="bg1"/>
              </a:solidFill>
            </a:endParaRPr>
          </a:p>
          <a:p>
            <a:pPr marL="514350" indent="-514350">
              <a:buFontTx/>
              <a:buAutoNum type="arabicPeriod"/>
            </a:pPr>
            <a:r>
              <a:rPr lang="fr-FR" sz="2400" b="1" dirty="0">
                <a:solidFill>
                  <a:schemeClr val="bg1"/>
                </a:solidFill>
              </a:rPr>
              <a:t>Impact foncier</a:t>
            </a:r>
          </a:p>
          <a:p>
            <a:pPr marL="514350" indent="-514350">
              <a:buFontTx/>
              <a:buAutoNum type="arabicPeriod"/>
            </a:pPr>
            <a:endParaRPr lang="fr-FR" sz="2400" dirty="0">
              <a:solidFill>
                <a:schemeClr val="bg1"/>
              </a:solidFill>
            </a:endParaRPr>
          </a:p>
          <a:p>
            <a:pPr marL="514350" indent="-514350">
              <a:buFontTx/>
              <a:buAutoNum type="arabicPeriod"/>
            </a:pPr>
            <a:r>
              <a:rPr lang="fr-FR" sz="2400" dirty="0">
                <a:solidFill>
                  <a:schemeClr val="bg1"/>
                </a:solidFill>
              </a:rPr>
              <a:t>Planning et études environnementales</a:t>
            </a:r>
          </a:p>
          <a:p>
            <a:pPr marL="514350" indent="-514350">
              <a:buFontTx/>
              <a:buAutoNum type="arabicPeriod"/>
            </a:pPr>
            <a:endParaRPr lang="fr-FR" sz="2400" dirty="0">
              <a:solidFill>
                <a:schemeClr val="bg1"/>
              </a:solidFill>
            </a:endParaRPr>
          </a:p>
          <a:p>
            <a:pPr marL="514350" indent="-514350">
              <a:buFontTx/>
              <a:buAutoNum type="arabicPeriod"/>
            </a:pPr>
            <a:r>
              <a:rPr lang="fr-FR" sz="2400" dirty="0">
                <a:solidFill>
                  <a:schemeClr val="bg1"/>
                </a:solidFill>
              </a:rPr>
              <a:t>Estimation des travaux</a:t>
            </a:r>
          </a:p>
          <a:p>
            <a:pPr marL="514350" indent="-514350">
              <a:buFontTx/>
              <a:buAutoNum type="arabicPeriod"/>
            </a:pPr>
            <a:endParaRPr lang="fr-FR" sz="2800" dirty="0">
              <a:solidFill>
                <a:schemeClr val="bg1"/>
              </a:solidFill>
            </a:endParaRPr>
          </a:p>
          <a:p>
            <a:pPr marL="514350" lvl="0" indent="-514350">
              <a:buAutoNum type="arabicPeriod"/>
            </a:pPr>
            <a:endParaRPr lang="fr-FR" sz="3000" dirty="0">
              <a:solidFill>
                <a:schemeClr val="bg1"/>
              </a:solidFill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980B7876-280C-4D1E-9C5D-385C08B06D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970" y="6161797"/>
            <a:ext cx="703574" cy="69620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="" xmlns:a16="http://schemas.microsoft.com/office/drawing/2014/main" id="{013547F0-D8BD-42A3-8A36-53A2EBB6046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654" y="6161797"/>
            <a:ext cx="438150" cy="69596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="" xmlns:a16="http://schemas.microsoft.com/office/drawing/2014/main" id="{51C6C689-0441-4B2B-9C74-4913FBA385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655" y="6347851"/>
            <a:ext cx="1352120" cy="35004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032" y="97761"/>
            <a:ext cx="139065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2286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77-2960-1A4A-B5CA-B95B3484A035}" type="slidenum">
              <a:rPr lang="en-CA" smtClean="0"/>
              <a:t>2</a:t>
            </a:fld>
            <a:endParaRPr lang="en-CA" dirty="0"/>
          </a:p>
        </p:txBody>
      </p:sp>
      <p:pic>
        <p:nvPicPr>
          <p:cNvPr id="11" name="Image 10">
            <a:extLst>
              <a:ext uri="{FF2B5EF4-FFF2-40B4-BE49-F238E27FC236}">
                <a16:creationId xmlns="" xmlns:a16="http://schemas.microsoft.com/office/drawing/2014/main" id="{2DB60D85-DA5D-4426-8A65-0B5028C10F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970" y="6161797"/>
            <a:ext cx="703574" cy="69620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="" xmlns:a16="http://schemas.microsoft.com/office/drawing/2014/main" id="{6E24D2AC-8EA0-42A3-BD21-C6CF4AB0C43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654" y="6161797"/>
            <a:ext cx="438150" cy="69596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B259A59D-36E3-46C5-BB48-2DF67D208F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655" y="6347851"/>
            <a:ext cx="1352120" cy="350041"/>
          </a:xfrm>
          <a:prstGeom prst="rect">
            <a:avLst/>
          </a:prstGeom>
        </p:spPr>
      </p:pic>
      <p:sp>
        <p:nvSpPr>
          <p:cNvPr id="14" name="Titre 1">
            <a:extLst>
              <a:ext uri="{FF2B5EF4-FFF2-40B4-BE49-F238E27FC236}">
                <a16:creationId xmlns="" xmlns:a16="http://schemas.microsoft.com/office/drawing/2014/main" id="{E29902C4-B172-416A-8358-6F8557FA34BD}"/>
              </a:ext>
            </a:extLst>
          </p:cNvPr>
          <p:cNvSpPr txBox="1">
            <a:spLocks/>
          </p:cNvSpPr>
          <p:nvPr/>
        </p:nvSpPr>
        <p:spPr>
          <a:xfrm>
            <a:off x="1745376" y="183281"/>
            <a:ext cx="9296872" cy="6962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800" dirty="0"/>
              <a:t>Objectifs du COPIL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9EAB51CF-F125-4408-8C0D-6619A14EACA4}"/>
              </a:ext>
            </a:extLst>
          </p:cNvPr>
          <p:cNvSpPr/>
          <p:nvPr/>
        </p:nvSpPr>
        <p:spPr>
          <a:xfrm>
            <a:off x="1631951" y="879484"/>
            <a:ext cx="9410298" cy="517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0100" lvl="1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chemeClr val="tx1"/>
                </a:solidFill>
              </a:rPr>
              <a:t>valider les solutions d’aménagement à mettre en œuvre </a:t>
            </a:r>
            <a:r>
              <a:rPr lang="fr-FR" sz="2000" b="1" dirty="0" smtClean="0">
                <a:solidFill>
                  <a:schemeClr val="tx1"/>
                </a:solidFill>
              </a:rPr>
              <a:t>afin de permettre </a:t>
            </a:r>
            <a:r>
              <a:rPr lang="fr-FR" sz="2000" b="1" dirty="0">
                <a:solidFill>
                  <a:schemeClr val="tx1"/>
                </a:solidFill>
              </a:rPr>
              <a:t>de lancer la consultation des </a:t>
            </a:r>
            <a:r>
              <a:rPr lang="fr-FR" sz="2000" b="1" dirty="0" smtClean="0">
                <a:solidFill>
                  <a:schemeClr val="tx1"/>
                </a:solidFill>
              </a:rPr>
              <a:t>entreprises</a:t>
            </a:r>
          </a:p>
          <a:p>
            <a:pPr marL="800100" lvl="1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chemeClr val="tx1"/>
                </a:solidFill>
              </a:rPr>
              <a:t>d</a:t>
            </a:r>
            <a:r>
              <a:rPr lang="fr-FR" sz="2000" b="1" dirty="0" smtClean="0">
                <a:solidFill>
                  <a:schemeClr val="tx1"/>
                </a:solidFill>
              </a:rPr>
              <a:t>éfinir les clefs de financement du projet</a:t>
            </a:r>
            <a:endParaRPr lang="fr-FR" sz="2000" b="1" dirty="0">
              <a:solidFill>
                <a:schemeClr val="tx1"/>
              </a:solidFill>
            </a:endParaRPr>
          </a:p>
          <a:p>
            <a:pPr marL="800100" lvl="1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chemeClr val="tx1"/>
                </a:solidFill>
              </a:rPr>
              <a:t>valider </a:t>
            </a:r>
            <a:r>
              <a:rPr lang="fr-FR" sz="2000" b="1" dirty="0" smtClean="0">
                <a:solidFill>
                  <a:schemeClr val="tx1"/>
                </a:solidFill>
              </a:rPr>
              <a:t>le planning travaux</a:t>
            </a:r>
            <a:endParaRPr lang="fr-FR" sz="2000" b="1" dirty="0">
              <a:solidFill>
                <a:schemeClr val="tx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032" y="97761"/>
            <a:ext cx="139065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4492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>
            <a:extLst>
              <a:ext uri="{FF2B5EF4-FFF2-40B4-BE49-F238E27FC236}">
                <a16:creationId xmlns="" xmlns:a16="http://schemas.microsoft.com/office/drawing/2014/main" id="{1047C971-CCB7-4CC7-A967-281C7F6305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970" y="6161797"/>
            <a:ext cx="703574" cy="696203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="" xmlns:a16="http://schemas.microsoft.com/office/drawing/2014/main" id="{0578E6ED-1CD5-4CA8-B767-D10B310785E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654" y="6161797"/>
            <a:ext cx="438150" cy="69596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="" xmlns:a16="http://schemas.microsoft.com/office/drawing/2014/main" id="{A512C00E-90C9-4685-9391-C5891900D8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655" y="6347851"/>
            <a:ext cx="1352120" cy="350041"/>
          </a:xfrm>
          <a:prstGeom prst="rect">
            <a:avLst/>
          </a:prstGeom>
        </p:spPr>
      </p:pic>
      <p:sp>
        <p:nvSpPr>
          <p:cNvPr id="28" name="Titre 1">
            <a:extLst>
              <a:ext uri="{FF2B5EF4-FFF2-40B4-BE49-F238E27FC236}">
                <a16:creationId xmlns="" xmlns:a16="http://schemas.microsoft.com/office/drawing/2014/main" id="{EAC6BF3B-C53E-4165-A0D6-577FBC378C7B}"/>
              </a:ext>
            </a:extLst>
          </p:cNvPr>
          <p:cNvSpPr txBox="1">
            <a:spLocks/>
          </p:cNvSpPr>
          <p:nvPr/>
        </p:nvSpPr>
        <p:spPr>
          <a:xfrm>
            <a:off x="1803430" y="183281"/>
            <a:ext cx="900199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fr-FR" sz="2800" dirty="0"/>
              <a:t>Plan d’ensemble</a:t>
            </a:r>
          </a:p>
          <a:p>
            <a:pPr lvl="0"/>
            <a:r>
              <a:rPr lang="fr-FR" sz="2800" dirty="0"/>
              <a:t>Impact foncier </a:t>
            </a:r>
          </a:p>
        </p:txBody>
      </p:sp>
      <p:sp>
        <p:nvSpPr>
          <p:cNvPr id="31" name="Espace réservé du numéro de diapositive 3">
            <a:extLst>
              <a:ext uri="{FF2B5EF4-FFF2-40B4-BE49-F238E27FC236}">
                <a16:creationId xmlns="" xmlns:a16="http://schemas.microsoft.com/office/drawing/2014/main" id="{A5B7A38A-FBFD-44BA-A9B6-11BF1F7D1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7014" y="3465513"/>
            <a:ext cx="1404936" cy="323850"/>
          </a:xfrm>
        </p:spPr>
        <p:txBody>
          <a:bodyPr/>
          <a:lstStyle/>
          <a:p>
            <a:fld id="{52326D77-2960-1A4A-B5CA-B95B3484A035}" type="slidenum">
              <a:rPr lang="en-CA" smtClean="0"/>
              <a:t>20</a:t>
            </a:fld>
            <a:endParaRPr lang="en-CA" dirty="0"/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07712085-1AD7-48B3-9B42-3FF090B47B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5387" y="4303117"/>
            <a:ext cx="811738" cy="18217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4133DB71-2991-4392-9AF8-874AD2CF45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2968" y="4175511"/>
            <a:ext cx="422854" cy="9489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032" y="97761"/>
            <a:ext cx="1390650" cy="1076325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="" xmlns:a16="http://schemas.microsoft.com/office/drawing/2014/main" id="{EA345CF6-B534-4778-B4FC-AAA39D68A1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85173" y="0"/>
            <a:ext cx="5727203" cy="68580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7830A9F2-C1CD-474C-A763-A9A7054B77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93482" y="2071774"/>
            <a:ext cx="4591691" cy="101931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B117FFD-E4EC-4F6F-A922-B539695FE343}"/>
              </a:ext>
            </a:extLst>
          </p:cNvPr>
          <p:cNvSpPr/>
          <p:nvPr/>
        </p:nvSpPr>
        <p:spPr>
          <a:xfrm>
            <a:off x="1793482" y="3299475"/>
            <a:ext cx="4591691" cy="28623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b="1" dirty="0"/>
              <a:t>CD38</a:t>
            </a:r>
          </a:p>
          <a:p>
            <a:r>
              <a:rPr lang="fr-FR" dirty="0"/>
              <a:t>redécoupage foncier à prévoir </a:t>
            </a:r>
            <a:r>
              <a:rPr lang="fr-FR" dirty="0" smtClean="0"/>
              <a:t>à l’issue des travaux (déclassement </a:t>
            </a:r>
            <a:r>
              <a:rPr lang="fr-FR" dirty="0" err="1"/>
              <a:t>supl</a:t>
            </a:r>
            <a:r>
              <a:rPr lang="fr-FR" dirty="0"/>
              <a:t>. BE194 </a:t>
            </a:r>
            <a:r>
              <a:rPr lang="fr-FR" dirty="0" smtClean="0"/>
              <a:t>demandé pour correspondre aux limites des aménagements)</a:t>
            </a:r>
            <a:endParaRPr lang="fr-FR" dirty="0"/>
          </a:p>
          <a:p>
            <a:endParaRPr lang="fr-FR" b="1" dirty="0"/>
          </a:p>
          <a:p>
            <a:r>
              <a:rPr lang="fr-FR" b="1" dirty="0"/>
              <a:t>AREA</a:t>
            </a:r>
          </a:p>
          <a:p>
            <a:r>
              <a:rPr lang="fr-FR" dirty="0"/>
              <a:t>a</a:t>
            </a:r>
            <a:r>
              <a:rPr lang="fr-FR" dirty="0" smtClean="0"/>
              <a:t>utorise les travaux sur son foncier en attendant de traiter la domanialité des ouvrages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3048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="" xmlns:a16="http://schemas.microsoft.com/office/drawing/2014/main" id="{AB8DAA8B-D516-4459-831E-605FDFFCC7B4}"/>
              </a:ext>
            </a:extLst>
          </p:cNvPr>
          <p:cNvSpPr txBox="1">
            <a:spLocks/>
          </p:cNvSpPr>
          <p:nvPr/>
        </p:nvSpPr>
        <p:spPr>
          <a:xfrm>
            <a:off x="2016646" y="315328"/>
            <a:ext cx="9994379" cy="60325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14350" indent="-514350">
              <a:buFontTx/>
              <a:buAutoNum type="arabicPeriod"/>
            </a:pPr>
            <a:r>
              <a:rPr lang="fr-FR" sz="2400" dirty="0">
                <a:solidFill>
                  <a:schemeClr val="bg1"/>
                </a:solidFill>
              </a:rPr>
              <a:t>Parking et aménagements RD</a:t>
            </a:r>
          </a:p>
          <a:p>
            <a:pPr marL="514350" indent="-514350">
              <a:buFontTx/>
              <a:buAutoNum type="arabicPeriod"/>
            </a:pPr>
            <a:endParaRPr lang="fr-FR" sz="2400" dirty="0">
              <a:solidFill>
                <a:schemeClr val="bg1"/>
              </a:solidFill>
            </a:endParaRPr>
          </a:p>
          <a:p>
            <a:pPr marL="514350" indent="-514350">
              <a:buFontTx/>
              <a:buAutoNum type="arabicPeriod"/>
            </a:pPr>
            <a:r>
              <a:rPr lang="fr-FR" sz="2400" dirty="0">
                <a:solidFill>
                  <a:schemeClr val="bg1"/>
                </a:solidFill>
              </a:rPr>
              <a:t>Piétons et cycles</a:t>
            </a:r>
          </a:p>
          <a:p>
            <a:pPr marL="514350" indent="-514350">
              <a:buFontTx/>
              <a:buAutoNum type="arabicPeriod"/>
            </a:pPr>
            <a:endParaRPr lang="fr-FR" sz="2400" dirty="0">
              <a:solidFill>
                <a:schemeClr val="bg1"/>
              </a:solidFill>
            </a:endParaRPr>
          </a:p>
          <a:p>
            <a:pPr marL="514350" indent="-514350">
              <a:buFontTx/>
              <a:buAutoNum type="arabicPeriod"/>
            </a:pPr>
            <a:r>
              <a:rPr lang="fr-FR" sz="2400" dirty="0">
                <a:solidFill>
                  <a:schemeClr val="bg1"/>
                </a:solidFill>
              </a:rPr>
              <a:t>Quai TC et leur accès</a:t>
            </a:r>
          </a:p>
          <a:p>
            <a:pPr marL="514350" indent="-514350">
              <a:buFontTx/>
              <a:buAutoNum type="arabicPeriod"/>
            </a:pPr>
            <a:endParaRPr lang="fr-FR" sz="2400" dirty="0">
              <a:solidFill>
                <a:schemeClr val="bg1"/>
              </a:solidFill>
            </a:endParaRPr>
          </a:p>
          <a:p>
            <a:pPr marL="514350" indent="-514350">
              <a:buFontTx/>
              <a:buAutoNum type="arabicPeriod"/>
            </a:pPr>
            <a:r>
              <a:rPr lang="fr-FR" sz="2400" dirty="0">
                <a:solidFill>
                  <a:schemeClr val="bg1"/>
                </a:solidFill>
              </a:rPr>
              <a:t>Passerelle et élargissement </a:t>
            </a:r>
            <a:r>
              <a:rPr lang="fr-FR" sz="2400" dirty="0" smtClean="0">
                <a:solidFill>
                  <a:schemeClr val="bg1"/>
                </a:solidFill>
              </a:rPr>
              <a:t>PI</a:t>
            </a:r>
          </a:p>
          <a:p>
            <a:pPr marL="514350" indent="-514350">
              <a:buFontTx/>
              <a:buAutoNum type="arabicPeriod"/>
            </a:pPr>
            <a:endParaRPr lang="fr-FR" sz="2400" dirty="0">
              <a:solidFill>
                <a:schemeClr val="bg1"/>
              </a:solidFill>
            </a:endParaRPr>
          </a:p>
          <a:p>
            <a:pPr marL="514350" indent="-514350">
              <a:buFontTx/>
              <a:buAutoNum type="arabicPeriod"/>
            </a:pPr>
            <a:r>
              <a:rPr lang="fr-FR" sz="2400" dirty="0">
                <a:solidFill>
                  <a:schemeClr val="bg1"/>
                </a:solidFill>
              </a:rPr>
              <a:t>Impact foncier</a:t>
            </a:r>
          </a:p>
          <a:p>
            <a:pPr marL="514350" indent="-514350">
              <a:buFontTx/>
              <a:buAutoNum type="arabicPeriod"/>
            </a:pPr>
            <a:endParaRPr lang="fr-FR" sz="2400" dirty="0">
              <a:solidFill>
                <a:schemeClr val="bg1"/>
              </a:solidFill>
            </a:endParaRPr>
          </a:p>
          <a:p>
            <a:pPr marL="514350" indent="-514350">
              <a:buFontTx/>
              <a:buAutoNum type="arabicPeriod"/>
            </a:pPr>
            <a:r>
              <a:rPr lang="fr-FR" sz="2400" b="1" dirty="0">
                <a:solidFill>
                  <a:schemeClr val="bg1"/>
                </a:solidFill>
              </a:rPr>
              <a:t>Planning et études environnementales</a:t>
            </a:r>
          </a:p>
          <a:p>
            <a:pPr marL="514350" indent="-514350">
              <a:buFontTx/>
              <a:buAutoNum type="arabicPeriod"/>
            </a:pPr>
            <a:endParaRPr lang="fr-FR" sz="2400" dirty="0">
              <a:solidFill>
                <a:schemeClr val="bg1"/>
              </a:solidFill>
            </a:endParaRPr>
          </a:p>
          <a:p>
            <a:pPr marL="514350" indent="-514350">
              <a:buFontTx/>
              <a:buAutoNum type="arabicPeriod"/>
            </a:pPr>
            <a:r>
              <a:rPr lang="fr-FR" sz="2400" dirty="0">
                <a:solidFill>
                  <a:schemeClr val="bg1"/>
                </a:solidFill>
              </a:rPr>
              <a:t>Estimation des travaux</a:t>
            </a:r>
          </a:p>
          <a:p>
            <a:pPr marL="514350" indent="-514350">
              <a:buFontTx/>
              <a:buAutoNum type="arabicPeriod"/>
            </a:pPr>
            <a:endParaRPr lang="fr-FR" sz="2800" dirty="0">
              <a:solidFill>
                <a:schemeClr val="bg1"/>
              </a:solidFill>
            </a:endParaRPr>
          </a:p>
          <a:p>
            <a:pPr marL="514350" lvl="0" indent="-514350">
              <a:buAutoNum type="arabicPeriod"/>
            </a:pPr>
            <a:endParaRPr lang="fr-FR" sz="3000" dirty="0">
              <a:solidFill>
                <a:schemeClr val="bg1"/>
              </a:solidFill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980B7876-280C-4D1E-9C5D-385C08B06D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970" y="6161797"/>
            <a:ext cx="703574" cy="69620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="" xmlns:a16="http://schemas.microsoft.com/office/drawing/2014/main" id="{013547F0-D8BD-42A3-8A36-53A2EBB6046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654" y="6161797"/>
            <a:ext cx="438150" cy="69596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="" xmlns:a16="http://schemas.microsoft.com/office/drawing/2014/main" id="{51C6C689-0441-4B2B-9C74-4913FBA385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655" y="6347851"/>
            <a:ext cx="1352120" cy="35004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032" y="97761"/>
            <a:ext cx="139065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1475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numéro de diapositive 3">
            <a:extLst>
              <a:ext uri="{FF2B5EF4-FFF2-40B4-BE49-F238E27FC236}">
                <a16:creationId xmlns="" xmlns:a16="http://schemas.microsoft.com/office/drawing/2014/main" id="{71EE9357-8D99-40F0-B64C-F4A653183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7014" y="3465513"/>
            <a:ext cx="1404936" cy="323850"/>
          </a:xfrm>
        </p:spPr>
        <p:txBody>
          <a:bodyPr/>
          <a:lstStyle/>
          <a:p>
            <a:fld id="{52326D77-2960-1A4A-B5CA-B95B3484A035}" type="slidenum">
              <a:rPr lang="en-CA" smtClean="0"/>
              <a:t>22</a:t>
            </a:fld>
            <a:endParaRPr lang="en-CA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32" y="97761"/>
            <a:ext cx="1390650" cy="10763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0AE3A11-D44F-4C8D-8B7F-999ED96954AC}"/>
              </a:ext>
            </a:extLst>
          </p:cNvPr>
          <p:cNvSpPr/>
          <p:nvPr/>
        </p:nvSpPr>
        <p:spPr>
          <a:xfrm>
            <a:off x="1588413" y="6565503"/>
            <a:ext cx="9050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Décalage du planning : Travaux sur A41 en 2022/2023 (coordination à revoir)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6AE52275-8934-409C-BF90-5D05C48BA6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3187" y="0"/>
            <a:ext cx="9943848" cy="661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0379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="" xmlns:a16="http://schemas.microsoft.com/office/drawing/2014/main" id="{AB8DAA8B-D516-4459-831E-605FDFFCC7B4}"/>
              </a:ext>
            </a:extLst>
          </p:cNvPr>
          <p:cNvSpPr txBox="1">
            <a:spLocks/>
          </p:cNvSpPr>
          <p:nvPr/>
        </p:nvSpPr>
        <p:spPr>
          <a:xfrm>
            <a:off x="2016646" y="315328"/>
            <a:ext cx="9994379" cy="60325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14350" indent="-514350">
              <a:buFontTx/>
              <a:buAutoNum type="arabicPeriod"/>
            </a:pPr>
            <a:r>
              <a:rPr lang="fr-FR" sz="2400" dirty="0">
                <a:solidFill>
                  <a:schemeClr val="bg1"/>
                </a:solidFill>
              </a:rPr>
              <a:t>Parking et aménagements RD</a:t>
            </a:r>
          </a:p>
          <a:p>
            <a:pPr marL="514350" indent="-514350">
              <a:buFontTx/>
              <a:buAutoNum type="arabicPeriod"/>
            </a:pPr>
            <a:endParaRPr lang="fr-FR" sz="2400" dirty="0">
              <a:solidFill>
                <a:schemeClr val="bg1"/>
              </a:solidFill>
            </a:endParaRPr>
          </a:p>
          <a:p>
            <a:pPr marL="514350" indent="-514350">
              <a:buFontTx/>
              <a:buAutoNum type="arabicPeriod"/>
            </a:pPr>
            <a:r>
              <a:rPr lang="fr-FR" sz="2400" dirty="0">
                <a:solidFill>
                  <a:schemeClr val="bg1"/>
                </a:solidFill>
              </a:rPr>
              <a:t>Piétons et cycles</a:t>
            </a:r>
          </a:p>
          <a:p>
            <a:pPr marL="514350" indent="-514350">
              <a:buFontTx/>
              <a:buAutoNum type="arabicPeriod"/>
            </a:pPr>
            <a:endParaRPr lang="fr-FR" sz="2400" dirty="0">
              <a:solidFill>
                <a:schemeClr val="bg1"/>
              </a:solidFill>
            </a:endParaRPr>
          </a:p>
          <a:p>
            <a:pPr marL="514350" indent="-514350">
              <a:buFontTx/>
              <a:buAutoNum type="arabicPeriod"/>
            </a:pPr>
            <a:r>
              <a:rPr lang="fr-FR" sz="2400" dirty="0">
                <a:solidFill>
                  <a:schemeClr val="bg1"/>
                </a:solidFill>
              </a:rPr>
              <a:t>Quai TC et leur accès</a:t>
            </a:r>
          </a:p>
          <a:p>
            <a:pPr marL="514350" indent="-514350">
              <a:buFontTx/>
              <a:buAutoNum type="arabicPeriod"/>
            </a:pPr>
            <a:endParaRPr lang="fr-FR" sz="2400" dirty="0">
              <a:solidFill>
                <a:schemeClr val="bg1"/>
              </a:solidFill>
            </a:endParaRPr>
          </a:p>
          <a:p>
            <a:pPr marL="514350" indent="-514350">
              <a:buFontTx/>
              <a:buAutoNum type="arabicPeriod"/>
            </a:pPr>
            <a:r>
              <a:rPr lang="fr-FR" sz="2400" dirty="0">
                <a:solidFill>
                  <a:schemeClr val="bg1"/>
                </a:solidFill>
              </a:rPr>
              <a:t>Passerelle et élargissement </a:t>
            </a:r>
            <a:r>
              <a:rPr lang="fr-FR" sz="2400" dirty="0" smtClean="0">
                <a:solidFill>
                  <a:schemeClr val="bg1"/>
                </a:solidFill>
              </a:rPr>
              <a:t>PI</a:t>
            </a:r>
          </a:p>
          <a:p>
            <a:pPr marL="514350" indent="-514350">
              <a:buFontTx/>
              <a:buAutoNum type="arabicPeriod"/>
            </a:pPr>
            <a:endParaRPr lang="fr-FR" sz="2400" dirty="0">
              <a:solidFill>
                <a:schemeClr val="bg1"/>
              </a:solidFill>
            </a:endParaRPr>
          </a:p>
          <a:p>
            <a:pPr marL="514350" indent="-514350">
              <a:buFontTx/>
              <a:buAutoNum type="arabicPeriod"/>
            </a:pPr>
            <a:r>
              <a:rPr lang="fr-FR" sz="2400" dirty="0">
                <a:solidFill>
                  <a:schemeClr val="bg1"/>
                </a:solidFill>
              </a:rPr>
              <a:t>Impact foncier</a:t>
            </a:r>
          </a:p>
          <a:p>
            <a:pPr marL="514350" indent="-514350">
              <a:buFontTx/>
              <a:buAutoNum type="arabicPeriod"/>
            </a:pPr>
            <a:endParaRPr lang="fr-FR" sz="2400" dirty="0">
              <a:solidFill>
                <a:schemeClr val="bg1"/>
              </a:solidFill>
            </a:endParaRPr>
          </a:p>
          <a:p>
            <a:pPr marL="514350" indent="-514350">
              <a:buFontTx/>
              <a:buAutoNum type="arabicPeriod"/>
            </a:pPr>
            <a:r>
              <a:rPr lang="fr-FR" sz="2400" dirty="0">
                <a:solidFill>
                  <a:schemeClr val="bg1"/>
                </a:solidFill>
              </a:rPr>
              <a:t>Planning et études environnementales</a:t>
            </a:r>
          </a:p>
          <a:p>
            <a:pPr marL="514350" indent="-514350">
              <a:buFontTx/>
              <a:buAutoNum type="arabicPeriod"/>
            </a:pPr>
            <a:endParaRPr lang="fr-FR" sz="2400" dirty="0">
              <a:solidFill>
                <a:schemeClr val="bg1"/>
              </a:solidFill>
            </a:endParaRPr>
          </a:p>
          <a:p>
            <a:pPr marL="514350" indent="-514350">
              <a:buFontTx/>
              <a:buAutoNum type="arabicPeriod"/>
            </a:pPr>
            <a:r>
              <a:rPr lang="fr-FR" sz="2400" b="1" dirty="0">
                <a:solidFill>
                  <a:schemeClr val="bg1"/>
                </a:solidFill>
              </a:rPr>
              <a:t>Estimation des travaux</a:t>
            </a:r>
          </a:p>
          <a:p>
            <a:pPr marL="514350" indent="-514350">
              <a:buFontTx/>
              <a:buAutoNum type="arabicPeriod"/>
            </a:pPr>
            <a:endParaRPr lang="fr-FR" sz="2800" dirty="0">
              <a:solidFill>
                <a:schemeClr val="bg1"/>
              </a:solidFill>
            </a:endParaRPr>
          </a:p>
          <a:p>
            <a:pPr marL="514350" lvl="0" indent="-514350">
              <a:buAutoNum type="arabicPeriod"/>
            </a:pPr>
            <a:endParaRPr lang="fr-FR" sz="3000" dirty="0">
              <a:solidFill>
                <a:schemeClr val="bg1"/>
              </a:solidFill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980B7876-280C-4D1E-9C5D-385C08B06D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970" y="6161797"/>
            <a:ext cx="703574" cy="69620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="" xmlns:a16="http://schemas.microsoft.com/office/drawing/2014/main" id="{013547F0-D8BD-42A3-8A36-53A2EBB6046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654" y="6161797"/>
            <a:ext cx="438150" cy="69596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="" xmlns:a16="http://schemas.microsoft.com/office/drawing/2014/main" id="{51C6C689-0441-4B2B-9C74-4913FBA385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655" y="6347851"/>
            <a:ext cx="1352120" cy="35004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032" y="97761"/>
            <a:ext cx="139065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4810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 28">
            <a:extLst>
              <a:ext uri="{FF2B5EF4-FFF2-40B4-BE49-F238E27FC236}">
                <a16:creationId xmlns="" xmlns:a16="http://schemas.microsoft.com/office/drawing/2014/main" id="{D8D44EB2-7009-4CA3-A67F-1EAC6ADA7E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970" y="6161797"/>
            <a:ext cx="703574" cy="696203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="" xmlns:a16="http://schemas.microsoft.com/office/drawing/2014/main" id="{6962B404-8DBC-42E4-8B43-3DD98C411F9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654" y="6161797"/>
            <a:ext cx="438150" cy="695960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="" xmlns:a16="http://schemas.microsoft.com/office/drawing/2014/main" id="{6E7BAD93-FF56-4687-89E6-69E0CDBE6F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655" y="6347851"/>
            <a:ext cx="1352120" cy="350041"/>
          </a:xfrm>
          <a:prstGeom prst="rect">
            <a:avLst/>
          </a:prstGeom>
        </p:spPr>
      </p:pic>
      <p:sp>
        <p:nvSpPr>
          <p:cNvPr id="34" name="Titre 1">
            <a:extLst>
              <a:ext uri="{FF2B5EF4-FFF2-40B4-BE49-F238E27FC236}">
                <a16:creationId xmlns="" xmlns:a16="http://schemas.microsoft.com/office/drawing/2014/main" id="{325D70B0-B800-4F69-A1FE-C641BA4A6ADE}"/>
              </a:ext>
            </a:extLst>
          </p:cNvPr>
          <p:cNvSpPr txBox="1">
            <a:spLocks/>
          </p:cNvSpPr>
          <p:nvPr/>
        </p:nvSpPr>
        <p:spPr>
          <a:xfrm>
            <a:off x="1646349" y="183281"/>
            <a:ext cx="6697551" cy="8204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fr-FR" sz="2800" dirty="0"/>
              <a:t>Estimation des travaux</a:t>
            </a:r>
          </a:p>
        </p:txBody>
      </p:sp>
      <p:sp>
        <p:nvSpPr>
          <p:cNvPr id="13" name="Espace réservé du numéro de diapositive 3">
            <a:extLst>
              <a:ext uri="{FF2B5EF4-FFF2-40B4-BE49-F238E27FC236}">
                <a16:creationId xmlns="" xmlns:a16="http://schemas.microsoft.com/office/drawing/2014/main" id="{71EE9357-8D99-40F0-B64C-F4A653183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7014" y="3465513"/>
            <a:ext cx="1404936" cy="323850"/>
          </a:xfrm>
        </p:spPr>
        <p:txBody>
          <a:bodyPr/>
          <a:lstStyle/>
          <a:p>
            <a:fld id="{52326D77-2960-1A4A-B5CA-B95B3484A035}" type="slidenum">
              <a:rPr lang="en-CA" smtClean="0"/>
              <a:t>24</a:t>
            </a:fld>
            <a:endParaRPr lang="en-CA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E6B5FAA0-03C0-426F-AF3F-2C412473CBEB}"/>
              </a:ext>
            </a:extLst>
          </p:cNvPr>
          <p:cNvSpPr/>
          <p:nvPr/>
        </p:nvSpPr>
        <p:spPr>
          <a:xfrm>
            <a:off x="1203960" y="2956799"/>
            <a:ext cx="10871713" cy="3204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1600" b="1" dirty="0">
                <a:solidFill>
                  <a:schemeClr val="tx1"/>
                </a:solidFill>
              </a:rPr>
              <a:t>Non pris en compte ci-dessus : vidéosurveillance (+</a:t>
            </a:r>
            <a:r>
              <a:rPr lang="fr-FR" sz="1600" b="1" dirty="0" smtClean="0">
                <a:solidFill>
                  <a:schemeClr val="tx1"/>
                </a:solidFill>
              </a:rPr>
              <a:t>25K€</a:t>
            </a:r>
            <a:r>
              <a:rPr lang="fr-FR" sz="1600" b="1" dirty="0">
                <a:solidFill>
                  <a:schemeClr val="tx1"/>
                </a:solidFill>
              </a:rPr>
              <a:t>), dévoiements FO, reprises </a:t>
            </a:r>
            <a:r>
              <a:rPr lang="fr-FR" sz="1600" b="1" dirty="0" err="1">
                <a:solidFill>
                  <a:schemeClr val="tx1"/>
                </a:solidFill>
              </a:rPr>
              <a:t>Cdr</a:t>
            </a:r>
            <a:r>
              <a:rPr lang="fr-FR" sz="1600" b="1" dirty="0">
                <a:solidFill>
                  <a:schemeClr val="tx1"/>
                </a:solidFill>
              </a:rPr>
              <a:t> et/ou structures bretelles, bureaux d’études DDP, </a:t>
            </a:r>
            <a:r>
              <a:rPr lang="fr-FR" sz="1600" b="1" dirty="0" err="1">
                <a:solidFill>
                  <a:schemeClr val="tx1"/>
                </a:solidFill>
              </a:rPr>
              <a:t>Cext</a:t>
            </a:r>
            <a:r>
              <a:rPr lang="fr-FR" sz="1600" b="1" dirty="0">
                <a:solidFill>
                  <a:schemeClr val="tx1"/>
                </a:solidFill>
              </a:rPr>
              <a:t> études et travaux</a:t>
            </a:r>
          </a:p>
          <a:p>
            <a:pPr algn="just"/>
            <a:endParaRPr lang="fr-FR" u="sng" dirty="0" smtClean="0">
              <a:solidFill>
                <a:schemeClr val="tx1"/>
              </a:solidFill>
            </a:endParaRPr>
          </a:p>
          <a:p>
            <a:pPr algn="just"/>
            <a:r>
              <a:rPr lang="fr-FR" u="sng" dirty="0" smtClean="0">
                <a:solidFill>
                  <a:schemeClr val="tx1"/>
                </a:solidFill>
              </a:rPr>
              <a:t>Clé </a:t>
            </a:r>
            <a:r>
              <a:rPr lang="fr-FR" u="sng" dirty="0">
                <a:solidFill>
                  <a:schemeClr val="tx1"/>
                </a:solidFill>
              </a:rPr>
              <a:t>de </a:t>
            </a:r>
            <a:r>
              <a:rPr lang="fr-FR" u="sng" dirty="0" smtClean="0">
                <a:solidFill>
                  <a:schemeClr val="tx1"/>
                </a:solidFill>
              </a:rPr>
              <a:t>répartition </a:t>
            </a:r>
            <a:r>
              <a:rPr lang="fr-FR" u="sng" dirty="0">
                <a:solidFill>
                  <a:schemeClr val="tx1"/>
                </a:solidFill>
              </a:rPr>
              <a:t>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Etat : Financement </a:t>
            </a:r>
            <a:r>
              <a:rPr lang="fr-FR" dirty="0" smtClean="0">
                <a:solidFill>
                  <a:schemeClr val="tx1"/>
                </a:solidFill>
              </a:rPr>
              <a:t>acquis à </a:t>
            </a:r>
            <a:r>
              <a:rPr lang="fr-FR" dirty="0">
                <a:solidFill>
                  <a:schemeClr val="tx1"/>
                </a:solidFill>
              </a:rPr>
              <a:t>hauteur de 620 000 </a:t>
            </a:r>
            <a:r>
              <a:rPr lang="fr-FR" dirty="0" smtClean="0">
                <a:solidFill>
                  <a:schemeClr val="tx1"/>
                </a:solidFill>
              </a:rPr>
              <a:t>€ (40% de 1,55M€)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AREA </a:t>
            </a:r>
            <a:r>
              <a:rPr lang="fr-FR" dirty="0">
                <a:solidFill>
                  <a:schemeClr val="tx1"/>
                </a:solidFill>
              </a:rPr>
              <a:t>: Parking covoiturage (5000€/place - 80 places soit 400 000 €</a:t>
            </a:r>
            <a:r>
              <a:rPr lang="fr-FR" dirty="0" smtClean="0">
                <a:solidFill>
                  <a:schemeClr val="tx1"/>
                </a:solidFill>
              </a:rPr>
              <a:t>) : convention à finaliser</a:t>
            </a:r>
          </a:p>
          <a:p>
            <a:pPr algn="just"/>
            <a:endParaRPr lang="fr-FR" dirty="0" smtClean="0">
              <a:solidFill>
                <a:schemeClr val="tx1"/>
              </a:solidFill>
            </a:endParaRPr>
          </a:p>
          <a:p>
            <a:pPr algn="just"/>
            <a:r>
              <a:rPr lang="fr-FR" u="sng" dirty="0" smtClean="0">
                <a:solidFill>
                  <a:schemeClr val="tx1"/>
                </a:solidFill>
              </a:rPr>
              <a:t>Intervention financière à finaliser 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CCLG : vidéosurveillance et dévoiement réseaux 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CD38 : à définir 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AREA </a:t>
            </a:r>
            <a:r>
              <a:rPr lang="fr-FR" dirty="0">
                <a:solidFill>
                  <a:schemeClr val="tx1"/>
                </a:solidFill>
              </a:rPr>
              <a:t>: </a:t>
            </a:r>
            <a:r>
              <a:rPr lang="fr-FR" dirty="0" smtClean="0">
                <a:solidFill>
                  <a:schemeClr val="tx1"/>
                </a:solidFill>
              </a:rPr>
              <a:t>enrobés bretelles ? </a:t>
            </a:r>
            <a:r>
              <a:rPr lang="fr-FR" dirty="0">
                <a:solidFill>
                  <a:schemeClr val="tx1"/>
                </a:solidFill>
              </a:rPr>
              <a:t>d</a:t>
            </a:r>
            <a:r>
              <a:rPr lang="fr-FR" dirty="0" smtClean="0">
                <a:solidFill>
                  <a:schemeClr val="tx1"/>
                </a:solidFill>
              </a:rPr>
              <a:t>évoiement FO ? balisage lourd 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Communes : à définir ?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032" y="97761"/>
            <a:ext cx="1390650" cy="107632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17784" y="731158"/>
            <a:ext cx="9410390" cy="208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7819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980B7876-280C-4D1E-9C5D-385C08B06D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970" y="6161797"/>
            <a:ext cx="703574" cy="69620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="" xmlns:a16="http://schemas.microsoft.com/office/drawing/2014/main" id="{013547F0-D8BD-42A3-8A36-53A2EBB6046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654" y="6161797"/>
            <a:ext cx="438150" cy="69596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="" xmlns:a16="http://schemas.microsoft.com/office/drawing/2014/main" id="{51C6C689-0441-4B2B-9C74-4913FBA385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655" y="6347851"/>
            <a:ext cx="1352120" cy="350041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="" xmlns:a16="http://schemas.microsoft.com/office/drawing/2014/main" id="{9BEF83E6-3894-4725-9F0E-1D8BDDEFEC8F}"/>
              </a:ext>
            </a:extLst>
          </p:cNvPr>
          <p:cNvSpPr txBox="1">
            <a:spLocks/>
          </p:cNvSpPr>
          <p:nvPr/>
        </p:nvSpPr>
        <p:spPr>
          <a:xfrm>
            <a:off x="2943655" y="2990261"/>
            <a:ext cx="1008161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4800" dirty="0">
                <a:solidFill>
                  <a:schemeClr val="bg1"/>
                </a:solidFill>
              </a:rPr>
              <a:t>Merci de votre attention !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A68C2BBB-6AC6-4428-B9B7-C68524846452}"/>
              </a:ext>
            </a:extLst>
          </p:cNvPr>
          <p:cNvSpPr txBox="1"/>
          <p:nvPr/>
        </p:nvSpPr>
        <p:spPr>
          <a:xfrm>
            <a:off x="9025577" y="6395427"/>
            <a:ext cx="2470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Mardi 2 février 2021</a:t>
            </a:r>
          </a:p>
        </p:txBody>
      </p:sp>
    </p:spTree>
    <p:extLst>
      <p:ext uri="{BB962C8B-B14F-4D97-AF65-F5344CB8AC3E}">
        <p14:creationId xmlns:p14="http://schemas.microsoft.com/office/powerpoint/2010/main" val="8841507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="" xmlns:a16="http://schemas.microsoft.com/office/drawing/2014/main" id="{AB8DAA8B-D516-4459-831E-605FDFFCC7B4}"/>
              </a:ext>
            </a:extLst>
          </p:cNvPr>
          <p:cNvSpPr txBox="1">
            <a:spLocks/>
          </p:cNvSpPr>
          <p:nvPr/>
        </p:nvSpPr>
        <p:spPr>
          <a:xfrm>
            <a:off x="2016646" y="315328"/>
            <a:ext cx="9994379" cy="60325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14350" indent="-514350">
              <a:buFontTx/>
              <a:buAutoNum type="arabicPeriod"/>
            </a:pPr>
            <a:r>
              <a:rPr lang="fr-FR" sz="2400" dirty="0">
                <a:solidFill>
                  <a:schemeClr val="bg1"/>
                </a:solidFill>
              </a:rPr>
              <a:t>Parking et aménagements RD</a:t>
            </a:r>
          </a:p>
          <a:p>
            <a:pPr marL="514350" indent="-514350">
              <a:buFontTx/>
              <a:buAutoNum type="arabicPeriod"/>
            </a:pPr>
            <a:endParaRPr lang="fr-FR" sz="2400" dirty="0">
              <a:solidFill>
                <a:schemeClr val="bg1"/>
              </a:solidFill>
            </a:endParaRPr>
          </a:p>
          <a:p>
            <a:pPr marL="514350" indent="-514350">
              <a:buFontTx/>
              <a:buAutoNum type="arabicPeriod"/>
            </a:pPr>
            <a:r>
              <a:rPr lang="fr-FR" sz="2400" dirty="0">
                <a:solidFill>
                  <a:schemeClr val="bg1"/>
                </a:solidFill>
              </a:rPr>
              <a:t>Piétons et cycles</a:t>
            </a:r>
          </a:p>
          <a:p>
            <a:pPr marL="514350" indent="-514350">
              <a:buFontTx/>
              <a:buAutoNum type="arabicPeriod"/>
            </a:pPr>
            <a:endParaRPr lang="fr-FR" sz="2400" dirty="0">
              <a:solidFill>
                <a:schemeClr val="bg1"/>
              </a:solidFill>
            </a:endParaRPr>
          </a:p>
          <a:p>
            <a:pPr marL="514350" indent="-514350">
              <a:buFontTx/>
              <a:buAutoNum type="arabicPeriod"/>
            </a:pPr>
            <a:r>
              <a:rPr lang="fr-FR" sz="2400" dirty="0">
                <a:solidFill>
                  <a:schemeClr val="bg1"/>
                </a:solidFill>
              </a:rPr>
              <a:t>Quai TC et leur accès</a:t>
            </a:r>
          </a:p>
          <a:p>
            <a:pPr marL="514350" indent="-514350">
              <a:buFontTx/>
              <a:buAutoNum type="arabicPeriod"/>
            </a:pPr>
            <a:endParaRPr lang="fr-FR" sz="2400" dirty="0">
              <a:solidFill>
                <a:schemeClr val="bg1"/>
              </a:solidFill>
            </a:endParaRPr>
          </a:p>
          <a:p>
            <a:pPr marL="514350" indent="-514350">
              <a:buFontTx/>
              <a:buAutoNum type="arabicPeriod"/>
            </a:pPr>
            <a:r>
              <a:rPr lang="fr-FR" sz="2400" dirty="0">
                <a:solidFill>
                  <a:schemeClr val="bg1"/>
                </a:solidFill>
              </a:rPr>
              <a:t>Passerelle et élargissement </a:t>
            </a:r>
            <a:r>
              <a:rPr lang="fr-FR" sz="2400" dirty="0" smtClean="0">
                <a:solidFill>
                  <a:schemeClr val="bg1"/>
                </a:solidFill>
              </a:rPr>
              <a:t>PI</a:t>
            </a:r>
          </a:p>
          <a:p>
            <a:pPr marL="514350" indent="-514350">
              <a:buFontTx/>
              <a:buAutoNum type="arabicPeriod"/>
            </a:pPr>
            <a:endParaRPr lang="fr-FR" sz="2400" dirty="0">
              <a:solidFill>
                <a:schemeClr val="bg1"/>
              </a:solidFill>
            </a:endParaRPr>
          </a:p>
          <a:p>
            <a:pPr marL="514350" indent="-514350">
              <a:buFontTx/>
              <a:buAutoNum type="arabicPeriod"/>
            </a:pPr>
            <a:r>
              <a:rPr lang="fr-FR" sz="2400" dirty="0">
                <a:solidFill>
                  <a:schemeClr val="bg1"/>
                </a:solidFill>
              </a:rPr>
              <a:t>Impact foncier</a:t>
            </a:r>
          </a:p>
          <a:p>
            <a:pPr marL="514350" indent="-514350">
              <a:buFontTx/>
              <a:buAutoNum type="arabicPeriod"/>
            </a:pPr>
            <a:endParaRPr lang="fr-FR" sz="2400" dirty="0">
              <a:solidFill>
                <a:schemeClr val="bg1"/>
              </a:solidFill>
            </a:endParaRPr>
          </a:p>
          <a:p>
            <a:pPr marL="514350" indent="-514350">
              <a:buFontTx/>
              <a:buAutoNum type="arabicPeriod"/>
            </a:pPr>
            <a:r>
              <a:rPr lang="fr-FR" sz="2400" dirty="0">
                <a:solidFill>
                  <a:schemeClr val="bg1"/>
                </a:solidFill>
              </a:rPr>
              <a:t>Planning et études environnementales</a:t>
            </a:r>
          </a:p>
          <a:p>
            <a:pPr marL="514350" indent="-514350">
              <a:buFontTx/>
              <a:buAutoNum type="arabicPeriod"/>
            </a:pPr>
            <a:endParaRPr lang="fr-FR" sz="2400" dirty="0">
              <a:solidFill>
                <a:schemeClr val="bg1"/>
              </a:solidFill>
            </a:endParaRPr>
          </a:p>
          <a:p>
            <a:pPr marL="514350" indent="-514350">
              <a:buFontTx/>
              <a:buAutoNum type="arabicPeriod"/>
            </a:pPr>
            <a:r>
              <a:rPr lang="fr-FR" sz="2400" dirty="0">
                <a:solidFill>
                  <a:schemeClr val="bg1"/>
                </a:solidFill>
              </a:rPr>
              <a:t>Estimation des travaux</a:t>
            </a:r>
          </a:p>
          <a:p>
            <a:pPr marL="514350" indent="-514350">
              <a:buFontTx/>
              <a:buAutoNum type="arabicPeriod"/>
            </a:pPr>
            <a:endParaRPr lang="fr-FR" sz="2800" dirty="0">
              <a:solidFill>
                <a:schemeClr val="bg1"/>
              </a:solidFill>
            </a:endParaRPr>
          </a:p>
          <a:p>
            <a:pPr marL="514350" lvl="0" indent="-514350">
              <a:buAutoNum type="arabicPeriod"/>
            </a:pPr>
            <a:endParaRPr lang="fr-FR" sz="3000" dirty="0">
              <a:solidFill>
                <a:schemeClr val="bg1"/>
              </a:solidFill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980B7876-280C-4D1E-9C5D-385C08B06D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970" y="6161797"/>
            <a:ext cx="703574" cy="69620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="" xmlns:a16="http://schemas.microsoft.com/office/drawing/2014/main" id="{013547F0-D8BD-42A3-8A36-53A2EBB6046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654" y="6161797"/>
            <a:ext cx="438150" cy="69596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="" xmlns:a16="http://schemas.microsoft.com/office/drawing/2014/main" id="{51C6C689-0441-4B2B-9C74-4913FBA385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655" y="6347851"/>
            <a:ext cx="1352120" cy="35004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032" y="97761"/>
            <a:ext cx="139065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9731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="" xmlns:a16="http://schemas.microsoft.com/office/drawing/2014/main" id="{AB8DAA8B-D516-4459-831E-605FDFFCC7B4}"/>
              </a:ext>
            </a:extLst>
          </p:cNvPr>
          <p:cNvSpPr txBox="1">
            <a:spLocks/>
          </p:cNvSpPr>
          <p:nvPr/>
        </p:nvSpPr>
        <p:spPr>
          <a:xfrm>
            <a:off x="2016646" y="315328"/>
            <a:ext cx="9994379" cy="60325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14350" indent="-514350">
              <a:buFontTx/>
              <a:buAutoNum type="arabicPeriod"/>
            </a:pPr>
            <a:r>
              <a:rPr lang="fr-FR" sz="2400" b="1" dirty="0">
                <a:solidFill>
                  <a:schemeClr val="bg1"/>
                </a:solidFill>
              </a:rPr>
              <a:t>Parking et aménagements RD</a:t>
            </a:r>
          </a:p>
          <a:p>
            <a:pPr marL="514350" indent="-514350">
              <a:buFontTx/>
              <a:buAutoNum type="arabicPeriod"/>
            </a:pPr>
            <a:endParaRPr lang="fr-FR" sz="2400" dirty="0">
              <a:solidFill>
                <a:schemeClr val="bg1"/>
              </a:solidFill>
            </a:endParaRPr>
          </a:p>
          <a:p>
            <a:pPr marL="514350" indent="-514350">
              <a:buFontTx/>
              <a:buAutoNum type="arabicPeriod"/>
            </a:pPr>
            <a:r>
              <a:rPr lang="fr-FR" sz="2400" dirty="0">
                <a:solidFill>
                  <a:schemeClr val="bg1"/>
                </a:solidFill>
              </a:rPr>
              <a:t>Piétons et cycles</a:t>
            </a:r>
          </a:p>
          <a:p>
            <a:pPr marL="514350" indent="-514350">
              <a:buFontTx/>
              <a:buAutoNum type="arabicPeriod"/>
            </a:pPr>
            <a:endParaRPr lang="fr-FR" sz="2400" dirty="0">
              <a:solidFill>
                <a:schemeClr val="bg1"/>
              </a:solidFill>
            </a:endParaRPr>
          </a:p>
          <a:p>
            <a:pPr marL="514350" indent="-514350">
              <a:buFontTx/>
              <a:buAutoNum type="arabicPeriod"/>
            </a:pPr>
            <a:r>
              <a:rPr lang="fr-FR" sz="2400" dirty="0">
                <a:solidFill>
                  <a:schemeClr val="bg1"/>
                </a:solidFill>
              </a:rPr>
              <a:t>Quai TC et leur accès</a:t>
            </a:r>
          </a:p>
          <a:p>
            <a:pPr marL="514350" indent="-514350">
              <a:buFontTx/>
              <a:buAutoNum type="arabicPeriod"/>
            </a:pPr>
            <a:endParaRPr lang="fr-FR" sz="2400" dirty="0">
              <a:solidFill>
                <a:schemeClr val="bg1"/>
              </a:solidFill>
            </a:endParaRPr>
          </a:p>
          <a:p>
            <a:pPr marL="514350" indent="-514350">
              <a:buFontTx/>
              <a:buAutoNum type="arabicPeriod"/>
            </a:pPr>
            <a:r>
              <a:rPr lang="fr-FR" sz="2400" dirty="0">
                <a:solidFill>
                  <a:schemeClr val="bg1"/>
                </a:solidFill>
              </a:rPr>
              <a:t>Passerelle et élargissement </a:t>
            </a:r>
            <a:r>
              <a:rPr lang="fr-FR" sz="2400" dirty="0" smtClean="0">
                <a:solidFill>
                  <a:schemeClr val="bg1"/>
                </a:solidFill>
              </a:rPr>
              <a:t>PI</a:t>
            </a:r>
          </a:p>
          <a:p>
            <a:pPr marL="514350" indent="-514350">
              <a:buFontTx/>
              <a:buAutoNum type="arabicPeriod"/>
            </a:pPr>
            <a:endParaRPr lang="fr-FR" sz="2400" dirty="0">
              <a:solidFill>
                <a:schemeClr val="bg1"/>
              </a:solidFill>
            </a:endParaRPr>
          </a:p>
          <a:p>
            <a:pPr marL="514350" indent="-514350">
              <a:buFontTx/>
              <a:buAutoNum type="arabicPeriod"/>
            </a:pPr>
            <a:r>
              <a:rPr lang="fr-FR" sz="2400" dirty="0">
                <a:solidFill>
                  <a:schemeClr val="bg1"/>
                </a:solidFill>
              </a:rPr>
              <a:t>Impact foncier</a:t>
            </a:r>
          </a:p>
          <a:p>
            <a:pPr marL="514350" indent="-514350">
              <a:buFontTx/>
              <a:buAutoNum type="arabicPeriod"/>
            </a:pPr>
            <a:endParaRPr lang="fr-FR" sz="2400" dirty="0">
              <a:solidFill>
                <a:schemeClr val="bg1"/>
              </a:solidFill>
            </a:endParaRPr>
          </a:p>
          <a:p>
            <a:pPr marL="514350" indent="-514350">
              <a:buFontTx/>
              <a:buAutoNum type="arabicPeriod"/>
            </a:pPr>
            <a:r>
              <a:rPr lang="fr-FR" sz="2400" dirty="0">
                <a:solidFill>
                  <a:schemeClr val="bg1"/>
                </a:solidFill>
              </a:rPr>
              <a:t>Planning et études environnementales</a:t>
            </a:r>
          </a:p>
          <a:p>
            <a:pPr marL="514350" indent="-514350">
              <a:buFontTx/>
              <a:buAutoNum type="arabicPeriod"/>
            </a:pPr>
            <a:endParaRPr lang="fr-FR" sz="2400" dirty="0">
              <a:solidFill>
                <a:schemeClr val="bg1"/>
              </a:solidFill>
            </a:endParaRPr>
          </a:p>
          <a:p>
            <a:pPr marL="514350" indent="-514350">
              <a:buFontTx/>
              <a:buAutoNum type="arabicPeriod"/>
            </a:pPr>
            <a:r>
              <a:rPr lang="fr-FR" sz="2400" dirty="0">
                <a:solidFill>
                  <a:schemeClr val="bg1"/>
                </a:solidFill>
              </a:rPr>
              <a:t>Estimation des travaux</a:t>
            </a:r>
          </a:p>
          <a:p>
            <a:pPr marL="514350" indent="-514350">
              <a:buFontTx/>
              <a:buAutoNum type="arabicPeriod"/>
            </a:pPr>
            <a:endParaRPr lang="fr-FR" sz="2800" dirty="0">
              <a:solidFill>
                <a:schemeClr val="bg1"/>
              </a:solidFill>
            </a:endParaRPr>
          </a:p>
          <a:p>
            <a:pPr marL="514350" lvl="0" indent="-514350">
              <a:buAutoNum type="arabicPeriod"/>
            </a:pPr>
            <a:endParaRPr lang="fr-FR" sz="3000" dirty="0">
              <a:solidFill>
                <a:schemeClr val="bg1"/>
              </a:solidFill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980B7876-280C-4D1E-9C5D-385C08B06D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970" y="6161797"/>
            <a:ext cx="703574" cy="69620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="" xmlns:a16="http://schemas.microsoft.com/office/drawing/2014/main" id="{013547F0-D8BD-42A3-8A36-53A2EBB6046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654" y="6161797"/>
            <a:ext cx="438150" cy="69596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="" xmlns:a16="http://schemas.microsoft.com/office/drawing/2014/main" id="{51C6C689-0441-4B2B-9C74-4913FBA385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655" y="6347851"/>
            <a:ext cx="1352120" cy="35004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032" y="97761"/>
            <a:ext cx="139065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0623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99B19CA2-ECE7-4698-A79E-2AAB2A9C1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757" y="125712"/>
            <a:ext cx="6031589" cy="39447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1" name="Image 20">
            <a:extLst>
              <a:ext uri="{FF2B5EF4-FFF2-40B4-BE49-F238E27FC236}">
                <a16:creationId xmlns="" xmlns:a16="http://schemas.microsoft.com/office/drawing/2014/main" id="{1047C971-CCB7-4CC7-A967-281C7F6305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970" y="6161797"/>
            <a:ext cx="703574" cy="696203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="" xmlns:a16="http://schemas.microsoft.com/office/drawing/2014/main" id="{0578E6ED-1CD5-4CA8-B767-D10B310785E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654" y="6161797"/>
            <a:ext cx="438150" cy="69596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="" xmlns:a16="http://schemas.microsoft.com/office/drawing/2014/main" id="{A512C00E-90C9-4685-9391-C5891900D8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655" y="6347851"/>
            <a:ext cx="1352120" cy="350041"/>
          </a:xfrm>
          <a:prstGeom prst="rect">
            <a:avLst/>
          </a:prstGeom>
        </p:spPr>
      </p:pic>
      <p:sp>
        <p:nvSpPr>
          <p:cNvPr id="28" name="Titre 1">
            <a:extLst>
              <a:ext uri="{FF2B5EF4-FFF2-40B4-BE49-F238E27FC236}">
                <a16:creationId xmlns="" xmlns:a16="http://schemas.microsoft.com/office/drawing/2014/main" id="{EAC6BF3B-C53E-4165-A0D6-577FBC378C7B}"/>
              </a:ext>
            </a:extLst>
          </p:cNvPr>
          <p:cNvSpPr txBox="1">
            <a:spLocks/>
          </p:cNvSpPr>
          <p:nvPr/>
        </p:nvSpPr>
        <p:spPr>
          <a:xfrm>
            <a:off x="1806450" y="142262"/>
            <a:ext cx="1878859" cy="6187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fr-FR" sz="2800" dirty="0"/>
              <a:t>Parking </a:t>
            </a:r>
          </a:p>
          <a:p>
            <a:pPr lvl="0"/>
            <a:endParaRPr lang="fr-FR" sz="2800" dirty="0"/>
          </a:p>
        </p:txBody>
      </p:sp>
      <p:sp>
        <p:nvSpPr>
          <p:cNvPr id="31" name="Espace réservé du numéro de diapositive 3">
            <a:extLst>
              <a:ext uri="{FF2B5EF4-FFF2-40B4-BE49-F238E27FC236}">
                <a16:creationId xmlns="" xmlns:a16="http://schemas.microsoft.com/office/drawing/2014/main" id="{A5B7A38A-FBFD-44BA-A9B6-11BF1F7D1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7014" y="3465513"/>
            <a:ext cx="1404936" cy="323850"/>
          </a:xfrm>
        </p:spPr>
        <p:txBody>
          <a:bodyPr/>
          <a:lstStyle/>
          <a:p>
            <a:fld id="{52326D77-2960-1A4A-B5CA-B95B3484A035}" type="slidenum">
              <a:rPr lang="en-CA" smtClean="0"/>
              <a:t>5</a:t>
            </a:fld>
            <a:endParaRPr lang="en-CA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367A319-71ED-414B-92D3-AE92EB5CEE3D}"/>
              </a:ext>
            </a:extLst>
          </p:cNvPr>
          <p:cNvSpPr/>
          <p:nvPr/>
        </p:nvSpPr>
        <p:spPr>
          <a:xfrm>
            <a:off x="2034055" y="3290064"/>
            <a:ext cx="2990016" cy="28717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fr-FR" b="1" u="sng" dirty="0">
              <a:solidFill>
                <a:schemeClr val="tx1"/>
              </a:solidFill>
            </a:endParaRPr>
          </a:p>
          <a:p>
            <a:pPr algn="just"/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F806D233-4AB1-44AE-86C4-05F0FD814111}"/>
              </a:ext>
            </a:extLst>
          </p:cNvPr>
          <p:cNvSpPr/>
          <p:nvPr/>
        </p:nvSpPr>
        <p:spPr>
          <a:xfrm>
            <a:off x="1750757" y="4112974"/>
            <a:ext cx="4895120" cy="187743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fr-FR" sz="1600" b="1" dirty="0"/>
              <a:t>Parking 80 places (avec exigences AREA)</a:t>
            </a:r>
          </a:p>
          <a:p>
            <a:pPr algn="just"/>
            <a:r>
              <a:rPr lang="fr-FR" sz="1600" u="sng" dirty="0"/>
              <a:t>Equipements du P+R </a:t>
            </a:r>
            <a:r>
              <a:rPr lang="fr-FR" sz="1400" b="1" dirty="0"/>
              <a:t>:</a:t>
            </a:r>
            <a:endParaRPr lang="fr-FR" b="1" dirty="0"/>
          </a:p>
          <a:p>
            <a:pPr marL="285750" indent="-285750" algn="just">
              <a:buFontTx/>
              <a:buChar char="-"/>
            </a:pPr>
            <a:r>
              <a:rPr lang="fr-FR" sz="1400" dirty="0"/>
              <a:t>Accès piétons / cycles sécurisés</a:t>
            </a:r>
          </a:p>
          <a:p>
            <a:pPr marL="285750" indent="-285750" algn="just">
              <a:buFontTx/>
              <a:buChar char="-"/>
            </a:pPr>
            <a:r>
              <a:rPr lang="fr-FR" sz="1400" dirty="0"/>
              <a:t>Proximité des quais bus</a:t>
            </a:r>
          </a:p>
          <a:p>
            <a:pPr marL="285750" indent="-285750" algn="just">
              <a:buFontTx/>
              <a:buChar char="-"/>
            </a:pPr>
            <a:r>
              <a:rPr lang="fr-FR" sz="1400" dirty="0"/>
              <a:t>Consignes vélos sécurisées (20 places extensibles)</a:t>
            </a:r>
          </a:p>
          <a:p>
            <a:pPr marL="285750" indent="-285750" algn="just">
              <a:buFontTx/>
              <a:buChar char="-"/>
            </a:pPr>
            <a:r>
              <a:rPr lang="fr-FR" sz="1400" dirty="0"/>
              <a:t>Clôture + Gabarit en entrée / sortie</a:t>
            </a:r>
          </a:p>
          <a:p>
            <a:pPr marL="285750" indent="-285750" algn="just">
              <a:buFontTx/>
              <a:buChar char="-"/>
            </a:pPr>
            <a:r>
              <a:rPr lang="fr-FR" sz="1400" dirty="0"/>
              <a:t>Abri spécifique pour covoiturage</a:t>
            </a:r>
          </a:p>
          <a:p>
            <a:pPr marL="285750" indent="-285750" algn="just">
              <a:buFontTx/>
              <a:buChar char="-"/>
            </a:pPr>
            <a:r>
              <a:rPr lang="fr-FR" sz="1400" dirty="0"/>
              <a:t>Revêtement perméable des places</a:t>
            </a:r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032" y="97761"/>
            <a:ext cx="1390650" cy="107632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845AE87D-4E33-4299-9136-541076D0948B}"/>
              </a:ext>
            </a:extLst>
          </p:cNvPr>
          <p:cNvSpPr/>
          <p:nvPr/>
        </p:nvSpPr>
        <p:spPr>
          <a:xfrm>
            <a:off x="7106793" y="4328417"/>
            <a:ext cx="3693287" cy="1446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fr-FR" sz="1600" dirty="0"/>
              <a:t>Engazonné</a:t>
            </a:r>
            <a:endParaRPr lang="fr-FR" dirty="0"/>
          </a:p>
          <a:p>
            <a:pPr algn="just"/>
            <a:endParaRPr lang="fr-FR" dirty="0"/>
          </a:p>
          <a:p>
            <a:pPr algn="just"/>
            <a:endParaRPr lang="fr-FR" dirty="0"/>
          </a:p>
          <a:p>
            <a:pPr algn="just"/>
            <a:endParaRPr lang="fr-FR" dirty="0"/>
          </a:p>
          <a:p>
            <a:pPr algn="just"/>
            <a:endParaRPr lang="fr-FR" dirty="0"/>
          </a:p>
        </p:txBody>
      </p:sp>
      <p:pic>
        <p:nvPicPr>
          <p:cNvPr id="16" name="Image 15">
            <a:extLst>
              <a:ext uri="{FF2B5EF4-FFF2-40B4-BE49-F238E27FC236}">
                <a16:creationId xmlns="" xmlns:a16="http://schemas.microsoft.com/office/drawing/2014/main" id="{E944F72B-96EF-44C7-86BE-7A7D12D672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53985" y="4725930"/>
            <a:ext cx="4900891" cy="1159539"/>
          </a:xfrm>
          <a:prstGeom prst="rect">
            <a:avLst/>
          </a:prstGeom>
        </p:spPr>
      </p:pic>
      <p:cxnSp>
        <p:nvCxnSpPr>
          <p:cNvPr id="4" name="Connecteur droit avec flèche 3">
            <a:extLst>
              <a:ext uri="{FF2B5EF4-FFF2-40B4-BE49-F238E27FC236}">
                <a16:creationId xmlns="" xmlns:a16="http://schemas.microsoft.com/office/drawing/2014/main" id="{B1F30281-863E-4958-B5CD-79EE7B0EB5DF}"/>
              </a:ext>
            </a:extLst>
          </p:cNvPr>
          <p:cNvCxnSpPr/>
          <p:nvPr/>
        </p:nvCxnSpPr>
        <p:spPr>
          <a:xfrm flipV="1">
            <a:off x="5307369" y="5303520"/>
            <a:ext cx="1799424" cy="5819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23154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re 1">
            <a:extLst>
              <a:ext uri="{FF2B5EF4-FFF2-40B4-BE49-F238E27FC236}">
                <a16:creationId xmlns="" xmlns:a16="http://schemas.microsoft.com/office/drawing/2014/main" id="{EAC6BF3B-C53E-4165-A0D6-577FBC378C7B}"/>
              </a:ext>
            </a:extLst>
          </p:cNvPr>
          <p:cNvSpPr txBox="1">
            <a:spLocks/>
          </p:cNvSpPr>
          <p:nvPr/>
        </p:nvSpPr>
        <p:spPr>
          <a:xfrm>
            <a:off x="1806450" y="142262"/>
            <a:ext cx="9001998" cy="37786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fr-FR" sz="2800" dirty="0"/>
              <a:t>TOURNE A GAUCHE SUR LA RD30 VERS PARKING</a:t>
            </a:r>
          </a:p>
        </p:txBody>
      </p:sp>
      <p:sp>
        <p:nvSpPr>
          <p:cNvPr id="31" name="Espace réservé du numéro de diapositive 3">
            <a:extLst>
              <a:ext uri="{FF2B5EF4-FFF2-40B4-BE49-F238E27FC236}">
                <a16:creationId xmlns="" xmlns:a16="http://schemas.microsoft.com/office/drawing/2014/main" id="{A5B7A38A-FBFD-44BA-A9B6-11BF1F7D1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7014" y="3465513"/>
            <a:ext cx="1404936" cy="323850"/>
          </a:xfrm>
        </p:spPr>
        <p:txBody>
          <a:bodyPr/>
          <a:lstStyle/>
          <a:p>
            <a:fld id="{52326D77-2960-1A4A-B5CA-B95B3484A035}" type="slidenum">
              <a:rPr lang="en-CA" smtClean="0"/>
              <a:t>6</a:t>
            </a:fld>
            <a:endParaRPr lang="en-CA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32" y="97761"/>
            <a:ext cx="1390650" cy="1076325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="" xmlns:a16="http://schemas.microsoft.com/office/drawing/2014/main" id="{6BEE65D9-EBFB-4B6E-BC6C-2C57CBF2B2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" b="1617"/>
          <a:stretch/>
        </p:blipFill>
        <p:spPr>
          <a:xfrm>
            <a:off x="6202532" y="887756"/>
            <a:ext cx="5848749" cy="53852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3F43F258-A932-4BD8-96EE-8CC02284CBB1}"/>
              </a:ext>
            </a:extLst>
          </p:cNvPr>
          <p:cNvSpPr/>
          <p:nvPr/>
        </p:nvSpPr>
        <p:spPr>
          <a:xfrm>
            <a:off x="1818714" y="887756"/>
            <a:ext cx="428955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/>
              <a:t>Proposition technique répondant aux contraintes de sécurité routière :</a:t>
            </a:r>
          </a:p>
          <a:p>
            <a:endParaRPr lang="fr-FR" sz="1600" b="1" dirty="0"/>
          </a:p>
          <a:p>
            <a:pPr marL="285750" indent="-285750">
              <a:buFontTx/>
              <a:buChar char="-"/>
            </a:pPr>
            <a:r>
              <a:rPr lang="fr-FR" sz="1600" dirty="0"/>
              <a:t>maintien des BDD avec modification des emprises</a:t>
            </a:r>
          </a:p>
          <a:p>
            <a:pPr marL="285750" indent="-285750">
              <a:buFontTx/>
              <a:buChar char="-"/>
            </a:pPr>
            <a:endParaRPr lang="fr-FR" sz="1400" dirty="0"/>
          </a:p>
          <a:p>
            <a:pPr marL="285750" indent="-285750">
              <a:buFontTx/>
              <a:buChar char="-"/>
            </a:pPr>
            <a:r>
              <a:rPr lang="fr-FR" sz="1600" dirty="0"/>
              <a:t>foncier supplémentaire à acquérir auprès du CD38 (parcelles BE54, 63 et 196</a:t>
            </a:r>
            <a:r>
              <a:rPr lang="fr-FR" sz="1600" dirty="0" smtClean="0"/>
              <a:t>)</a:t>
            </a:r>
          </a:p>
          <a:p>
            <a:pPr marL="285750" indent="-285750">
              <a:buFontTx/>
              <a:buChar char="-"/>
            </a:pPr>
            <a:endParaRPr lang="fr-FR" sz="1400" dirty="0"/>
          </a:p>
          <a:p>
            <a:pPr marL="285750" indent="-285750">
              <a:buFontTx/>
              <a:buChar char="-"/>
            </a:pPr>
            <a:r>
              <a:rPr lang="fr-FR" sz="1600" dirty="0"/>
              <a:t>1 </a:t>
            </a:r>
            <a:r>
              <a:rPr lang="fr-FR" sz="1600" dirty="0" smtClean="0"/>
              <a:t>véhicule au </a:t>
            </a:r>
            <a:r>
              <a:rPr lang="fr-FR" sz="1600" dirty="0"/>
              <a:t>lieu de 2 en stockage entre RD et passage piéton</a:t>
            </a:r>
          </a:p>
          <a:p>
            <a:pPr marL="285750" indent="-285750">
              <a:buFontTx/>
              <a:buChar char="-"/>
            </a:pPr>
            <a:endParaRPr lang="fr-FR" sz="1400" dirty="0"/>
          </a:p>
          <a:p>
            <a:pPr marL="285750" indent="-285750">
              <a:buFontTx/>
              <a:buChar char="-"/>
            </a:pPr>
            <a:r>
              <a:rPr lang="fr-FR" sz="1600" dirty="0"/>
              <a:t>3 </a:t>
            </a:r>
            <a:r>
              <a:rPr lang="fr-FR" sz="1600" dirty="0" smtClean="0"/>
              <a:t>véhicules au </a:t>
            </a:r>
            <a:r>
              <a:rPr lang="fr-FR" sz="1600" dirty="0"/>
              <a:t>lieu de 2 en stockage dans le </a:t>
            </a:r>
            <a:r>
              <a:rPr lang="fr-FR" sz="1600" dirty="0" err="1" smtClean="0"/>
              <a:t>TàG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371263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>
            <a:extLst>
              <a:ext uri="{FF2B5EF4-FFF2-40B4-BE49-F238E27FC236}">
                <a16:creationId xmlns="" xmlns:a16="http://schemas.microsoft.com/office/drawing/2014/main" id="{1047C971-CCB7-4CC7-A967-281C7F6305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970" y="6161797"/>
            <a:ext cx="703574" cy="696203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="" xmlns:a16="http://schemas.microsoft.com/office/drawing/2014/main" id="{0578E6ED-1CD5-4CA8-B767-D10B310785E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654" y="6161797"/>
            <a:ext cx="438150" cy="69596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="" xmlns:a16="http://schemas.microsoft.com/office/drawing/2014/main" id="{A512C00E-90C9-4685-9391-C5891900D8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655" y="6347851"/>
            <a:ext cx="1352120" cy="350041"/>
          </a:xfrm>
          <a:prstGeom prst="rect">
            <a:avLst/>
          </a:prstGeom>
        </p:spPr>
      </p:pic>
      <p:sp>
        <p:nvSpPr>
          <p:cNvPr id="28" name="Titre 1">
            <a:extLst>
              <a:ext uri="{FF2B5EF4-FFF2-40B4-BE49-F238E27FC236}">
                <a16:creationId xmlns="" xmlns:a16="http://schemas.microsoft.com/office/drawing/2014/main" id="{EAC6BF3B-C53E-4165-A0D6-577FBC378C7B}"/>
              </a:ext>
            </a:extLst>
          </p:cNvPr>
          <p:cNvSpPr txBox="1">
            <a:spLocks/>
          </p:cNvSpPr>
          <p:nvPr/>
        </p:nvSpPr>
        <p:spPr>
          <a:xfrm>
            <a:off x="1806450" y="142262"/>
            <a:ext cx="9001998" cy="37786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fr-FR" sz="2800" dirty="0"/>
              <a:t>PASSAGE PIETON RD30</a:t>
            </a:r>
          </a:p>
        </p:txBody>
      </p:sp>
      <p:sp>
        <p:nvSpPr>
          <p:cNvPr id="31" name="Espace réservé du numéro de diapositive 3">
            <a:extLst>
              <a:ext uri="{FF2B5EF4-FFF2-40B4-BE49-F238E27FC236}">
                <a16:creationId xmlns="" xmlns:a16="http://schemas.microsoft.com/office/drawing/2014/main" id="{A5B7A38A-FBFD-44BA-A9B6-11BF1F7D1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7014" y="3465513"/>
            <a:ext cx="1404936" cy="323850"/>
          </a:xfrm>
        </p:spPr>
        <p:txBody>
          <a:bodyPr/>
          <a:lstStyle/>
          <a:p>
            <a:fld id="{52326D77-2960-1A4A-B5CA-B95B3484A035}" type="slidenum">
              <a:rPr lang="en-CA" smtClean="0"/>
              <a:t>7</a:t>
            </a:fld>
            <a:endParaRPr lang="en-CA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367A319-71ED-414B-92D3-AE92EB5CEE3D}"/>
              </a:ext>
            </a:extLst>
          </p:cNvPr>
          <p:cNvSpPr/>
          <p:nvPr/>
        </p:nvSpPr>
        <p:spPr>
          <a:xfrm>
            <a:off x="2034055" y="3290064"/>
            <a:ext cx="2990016" cy="28717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fr-FR" b="1" u="sng" dirty="0">
              <a:solidFill>
                <a:schemeClr val="tx1"/>
              </a:solidFill>
            </a:endParaRPr>
          </a:p>
          <a:p>
            <a:pPr algn="just"/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F806D233-4AB1-44AE-86C4-05F0FD814111}"/>
              </a:ext>
            </a:extLst>
          </p:cNvPr>
          <p:cNvSpPr/>
          <p:nvPr/>
        </p:nvSpPr>
        <p:spPr>
          <a:xfrm>
            <a:off x="1806450" y="967032"/>
            <a:ext cx="4033911" cy="378565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600" b="1" dirty="0"/>
              <a:t>Proposition technique répondant aux contraintes de sécurité routière avec passage piéton décalé </a:t>
            </a:r>
            <a:r>
              <a:rPr lang="fr-FR" sz="1600" b="1" dirty="0" smtClean="0"/>
              <a:t>au maximum pour :</a:t>
            </a:r>
            <a:endParaRPr lang="fr-FR" sz="1600" b="1" dirty="0"/>
          </a:p>
          <a:p>
            <a:endParaRPr lang="fr-FR" sz="1600" dirty="0"/>
          </a:p>
          <a:p>
            <a:pPr marL="285750" indent="-285750">
              <a:buFontTx/>
              <a:buChar char="-"/>
            </a:pPr>
            <a:r>
              <a:rPr lang="fr-FR" sz="1600" dirty="0"/>
              <a:t>a</a:t>
            </a:r>
            <a:r>
              <a:rPr lang="fr-FR" sz="1600" dirty="0" smtClean="0"/>
              <a:t>ssurer </a:t>
            </a:r>
            <a:r>
              <a:rPr lang="fr-FR" sz="1600" dirty="0"/>
              <a:t>une visibilité suffisante des piétons</a:t>
            </a:r>
          </a:p>
          <a:p>
            <a:pPr marL="285750" indent="-285750">
              <a:buFontTx/>
              <a:buChar char="-"/>
            </a:pPr>
            <a:r>
              <a:rPr lang="fr-FR" sz="1600" dirty="0" smtClean="0"/>
              <a:t>suivre </a:t>
            </a:r>
            <a:r>
              <a:rPr lang="fr-FR" sz="1600" dirty="0"/>
              <a:t>les lignes de désir</a:t>
            </a:r>
          </a:p>
          <a:p>
            <a:pPr marL="285750" indent="-285750">
              <a:buFontTx/>
              <a:buChar char="-"/>
            </a:pPr>
            <a:r>
              <a:rPr lang="fr-FR" sz="1600" dirty="0" smtClean="0"/>
              <a:t>se </a:t>
            </a:r>
            <a:r>
              <a:rPr lang="fr-FR" sz="1600" dirty="0"/>
              <a:t>conformer aux guides d’aménagement</a:t>
            </a:r>
          </a:p>
          <a:p>
            <a:pPr marL="285750" indent="-285750">
              <a:buFontTx/>
              <a:buChar char="-"/>
            </a:pPr>
            <a:r>
              <a:rPr lang="fr-FR" sz="1600" dirty="0" smtClean="0"/>
              <a:t>conserver </a:t>
            </a:r>
            <a:r>
              <a:rPr lang="fr-FR" sz="1600" dirty="0"/>
              <a:t>un îlot refuge</a:t>
            </a:r>
          </a:p>
          <a:p>
            <a:pPr marL="285750" indent="-285750">
              <a:buFontTx/>
              <a:buChar char="-"/>
            </a:pPr>
            <a:r>
              <a:rPr lang="fr-FR" sz="1600" dirty="0" smtClean="0"/>
              <a:t>compromis </a:t>
            </a:r>
            <a:r>
              <a:rPr lang="fr-FR" sz="1600" dirty="0"/>
              <a:t>entre visibilité et vitesse</a:t>
            </a:r>
          </a:p>
          <a:p>
            <a:pPr marL="285750" indent="-285750">
              <a:buFontTx/>
              <a:buChar char="-"/>
            </a:pPr>
            <a:r>
              <a:rPr lang="fr-FR" sz="1600" dirty="0" smtClean="0"/>
              <a:t>garantir </a:t>
            </a:r>
            <a:r>
              <a:rPr lang="fr-FR" sz="1600" dirty="0"/>
              <a:t>1 place de stockage entre le passage piéton et le giratoire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032" y="97761"/>
            <a:ext cx="1390650" cy="1076325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="" xmlns:a16="http://schemas.microsoft.com/office/drawing/2014/main" id="{811C831C-761B-45CE-8034-C944187AB9F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37" t="13320" b="2127"/>
          <a:stretch/>
        </p:blipFill>
        <p:spPr>
          <a:xfrm>
            <a:off x="5807645" y="806602"/>
            <a:ext cx="6237324" cy="56416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245296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re 1">
            <a:extLst>
              <a:ext uri="{FF2B5EF4-FFF2-40B4-BE49-F238E27FC236}">
                <a16:creationId xmlns="" xmlns:a16="http://schemas.microsoft.com/office/drawing/2014/main" id="{EAC6BF3B-C53E-4165-A0D6-577FBC378C7B}"/>
              </a:ext>
            </a:extLst>
          </p:cNvPr>
          <p:cNvSpPr txBox="1">
            <a:spLocks/>
          </p:cNvSpPr>
          <p:nvPr/>
        </p:nvSpPr>
        <p:spPr>
          <a:xfrm>
            <a:off x="1806450" y="142262"/>
            <a:ext cx="9001998" cy="37786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fr-FR" sz="2800" dirty="0"/>
              <a:t>TRAVERSEE MODES DOUX RD165 SUD / CENTRE EQUESTRE</a:t>
            </a:r>
          </a:p>
        </p:txBody>
      </p:sp>
      <p:sp>
        <p:nvSpPr>
          <p:cNvPr id="31" name="Espace réservé du numéro de diapositive 3">
            <a:extLst>
              <a:ext uri="{FF2B5EF4-FFF2-40B4-BE49-F238E27FC236}">
                <a16:creationId xmlns="" xmlns:a16="http://schemas.microsoft.com/office/drawing/2014/main" id="{A5B7A38A-FBFD-44BA-A9B6-11BF1F7D1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7014" y="3465513"/>
            <a:ext cx="1404936" cy="323850"/>
          </a:xfrm>
        </p:spPr>
        <p:txBody>
          <a:bodyPr/>
          <a:lstStyle/>
          <a:p>
            <a:fld id="{52326D77-2960-1A4A-B5CA-B95B3484A035}" type="slidenum">
              <a:rPr lang="en-CA" smtClean="0"/>
              <a:t>8</a:t>
            </a:fld>
            <a:endParaRPr lang="en-CA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367A319-71ED-414B-92D3-AE92EB5CEE3D}"/>
              </a:ext>
            </a:extLst>
          </p:cNvPr>
          <p:cNvSpPr/>
          <p:nvPr/>
        </p:nvSpPr>
        <p:spPr>
          <a:xfrm>
            <a:off x="2034055" y="3290064"/>
            <a:ext cx="2990016" cy="28717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fr-FR" b="1" u="sng">
              <a:solidFill>
                <a:schemeClr val="tx1"/>
              </a:solidFill>
            </a:endParaRPr>
          </a:p>
          <a:p>
            <a:pPr algn="just"/>
            <a:endParaRPr lang="fr-FR" b="1" dirty="0">
              <a:solidFill>
                <a:schemeClr val="tx1"/>
              </a:solidFill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32" y="97761"/>
            <a:ext cx="1390650" cy="107632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63184A00-265D-480A-A3FE-D564F2987F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5602" b="15508"/>
          <a:stretch/>
        </p:blipFill>
        <p:spPr>
          <a:xfrm>
            <a:off x="2771208" y="1083598"/>
            <a:ext cx="2843812" cy="38737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" name="Image 1">
            <a:extLst>
              <a:ext uri="{FF2B5EF4-FFF2-40B4-BE49-F238E27FC236}">
                <a16:creationId xmlns="" xmlns:a16="http://schemas.microsoft.com/office/drawing/2014/main" id="{3E6E2C65-44CE-4E4C-9F06-EA228A790A3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5000" contrast="-25000"/>
                    </a14:imgEffect>
                  </a14:imgLayer>
                </a14:imgProps>
              </a:ext>
            </a:extLst>
          </a:blip>
          <a:srcRect t="4369" r="6116" b="6091"/>
          <a:stretch/>
        </p:blipFill>
        <p:spPr>
          <a:xfrm>
            <a:off x="7604917" y="1083598"/>
            <a:ext cx="2843812" cy="38737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21C1D3A-41F2-4C67-B648-FA03A6829B3A}"/>
              </a:ext>
            </a:extLst>
          </p:cNvPr>
          <p:cNvSpPr/>
          <p:nvPr/>
        </p:nvSpPr>
        <p:spPr>
          <a:xfrm>
            <a:off x="1806450" y="498823"/>
            <a:ext cx="48696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/>
              <a:t>Proposition technique SMMAG :</a:t>
            </a:r>
          </a:p>
          <a:p>
            <a:r>
              <a:rPr lang="fr-FR" sz="1600" b="1" dirty="0"/>
              <a:t>p</a:t>
            </a:r>
            <a:r>
              <a:rPr lang="fr-FR" sz="1600" b="1" dirty="0" smtClean="0"/>
              <a:t>lateau </a:t>
            </a:r>
            <a:r>
              <a:rPr lang="fr-FR" sz="1600" b="1" dirty="0"/>
              <a:t>traversant + </a:t>
            </a:r>
            <a:r>
              <a:rPr lang="fr-FR" sz="1600" b="1" dirty="0" smtClean="0"/>
              <a:t>passage </a:t>
            </a:r>
            <a:r>
              <a:rPr lang="fr-FR" sz="1600" b="1" dirty="0"/>
              <a:t>piéton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BDEEF1A2-951B-406D-A988-EC8108FBDA6A}"/>
              </a:ext>
            </a:extLst>
          </p:cNvPr>
          <p:cNvSpPr/>
          <p:nvPr/>
        </p:nvSpPr>
        <p:spPr>
          <a:xfrm>
            <a:off x="6503542" y="4957360"/>
            <a:ext cx="568845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500" dirty="0"/>
              <a:t>Conforme à l’ACI </a:t>
            </a:r>
            <a:r>
              <a:rPr lang="fr-FR" sz="1500" dirty="0">
                <a:solidFill>
                  <a:srgbClr val="1E242B"/>
                </a:solidFill>
              </a:rPr>
              <a:t>+ référentiel d’aménagement sécurité routière du Département</a:t>
            </a:r>
          </a:p>
          <a:p>
            <a:pPr marL="285750" indent="-285750">
              <a:buFontTx/>
              <a:buChar char="-"/>
            </a:pPr>
            <a:r>
              <a:rPr lang="fr-FR" sz="1500" dirty="0">
                <a:solidFill>
                  <a:srgbClr val="1E242B"/>
                </a:solidFill>
              </a:rPr>
              <a:t>Priorité donnée aux véhicules de la RD</a:t>
            </a:r>
          </a:p>
          <a:p>
            <a:pPr marL="285750" indent="-285750">
              <a:buFontTx/>
              <a:buChar char="-"/>
            </a:pPr>
            <a:r>
              <a:rPr lang="fr-FR" sz="1500" dirty="0">
                <a:solidFill>
                  <a:srgbClr val="1E242B"/>
                </a:solidFill>
              </a:rPr>
              <a:t>Nécessité de maintenir une </a:t>
            </a:r>
            <a:r>
              <a:rPr lang="fr-FR" sz="1500" dirty="0" err="1">
                <a:solidFill>
                  <a:srgbClr val="1E242B"/>
                </a:solidFill>
              </a:rPr>
              <a:t>covigilance</a:t>
            </a:r>
            <a:r>
              <a:rPr lang="fr-FR" sz="1500" dirty="0">
                <a:solidFill>
                  <a:srgbClr val="1E242B"/>
                </a:solidFill>
              </a:rPr>
              <a:t> entre les usagers de la route et les </a:t>
            </a:r>
            <a:r>
              <a:rPr lang="fr-FR" sz="1500" dirty="0" smtClean="0">
                <a:solidFill>
                  <a:srgbClr val="1E242B"/>
                </a:solidFill>
              </a:rPr>
              <a:t>piétons</a:t>
            </a:r>
            <a:endParaRPr lang="fr-FR" sz="1500" dirty="0">
              <a:solidFill>
                <a:srgbClr val="1E242B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500" dirty="0"/>
              <a:t>Mise en place de panneaux de danger, </a:t>
            </a:r>
            <a:r>
              <a:rPr lang="fr-FR" sz="1500" dirty="0">
                <a:solidFill>
                  <a:srgbClr val="1E242B"/>
                </a:solidFill>
              </a:rPr>
              <a:t>revêtement différent </a:t>
            </a:r>
            <a:r>
              <a:rPr lang="fr-FR" sz="1500" dirty="0"/>
              <a:t>et mobilier urbain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="" xmlns:a16="http://schemas.microsoft.com/office/drawing/2014/main" id="{0FD06736-DA79-44E5-A491-50EC476C53A2}"/>
              </a:ext>
            </a:extLst>
          </p:cNvPr>
          <p:cNvSpPr txBox="1"/>
          <p:nvPr/>
        </p:nvSpPr>
        <p:spPr>
          <a:xfrm>
            <a:off x="1724257" y="4980443"/>
            <a:ext cx="4779285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500" dirty="0"/>
              <a:t>Equilibre entre </a:t>
            </a:r>
            <a:r>
              <a:rPr lang="fr-FR" sz="1500" dirty="0" smtClean="0"/>
              <a:t>les différents modes </a:t>
            </a:r>
            <a:r>
              <a:rPr lang="fr-FR" sz="1500" dirty="0"/>
              <a:t>de déplacement </a:t>
            </a:r>
          </a:p>
          <a:p>
            <a:pPr marL="285750" indent="-285750">
              <a:buFontTx/>
              <a:buChar char="-"/>
            </a:pPr>
            <a:r>
              <a:rPr lang="fr-FR" sz="1500" dirty="0"/>
              <a:t>Favorise un partage de la voirie pour sécuriser  les usagers </a:t>
            </a:r>
            <a:r>
              <a:rPr lang="fr-FR" sz="1500" dirty="0" smtClean="0"/>
              <a:t>vulnérables</a:t>
            </a:r>
            <a:endParaRPr lang="fr-FR" sz="1500" dirty="0"/>
          </a:p>
          <a:p>
            <a:pPr marL="285750" indent="-285750">
              <a:buFontTx/>
              <a:buChar char="-"/>
            </a:pPr>
            <a:r>
              <a:rPr lang="fr-FR" sz="1500" dirty="0"/>
              <a:t>Respect de la vitesse réglementaire</a:t>
            </a:r>
          </a:p>
          <a:p>
            <a:pPr marL="285750" indent="-285750">
              <a:buFontTx/>
              <a:buChar char="-"/>
            </a:pPr>
            <a:r>
              <a:rPr lang="fr-FR" sz="1500" dirty="0"/>
              <a:t>Lisibilité particulière de l’espace pour que les usagers adoptent des vitesses appropriées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="" xmlns:a16="http://schemas.microsoft.com/office/drawing/2014/main" id="{8E7E67EA-9FDE-436D-8FD9-CD252D37DE89}"/>
              </a:ext>
            </a:extLst>
          </p:cNvPr>
          <p:cNvSpPr txBox="1"/>
          <p:nvPr/>
        </p:nvSpPr>
        <p:spPr>
          <a:xfrm>
            <a:off x="6676103" y="520125"/>
            <a:ext cx="60977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dirty="0"/>
              <a:t>Proposition technique CD38 :</a:t>
            </a:r>
          </a:p>
          <a:p>
            <a:r>
              <a:rPr lang="fr-FR" sz="1600" b="1" dirty="0"/>
              <a:t>s</a:t>
            </a:r>
            <a:r>
              <a:rPr lang="fr-FR" sz="1600" b="1" dirty="0" smtClean="0"/>
              <a:t>ans </a:t>
            </a:r>
            <a:r>
              <a:rPr lang="fr-FR" sz="1600" b="1" dirty="0"/>
              <a:t>plateau traversant et sans passage piéton</a:t>
            </a:r>
          </a:p>
          <a:p>
            <a:endParaRPr lang="fr-FR" sz="1600" b="1" dirty="0"/>
          </a:p>
        </p:txBody>
      </p:sp>
      <p:sp>
        <p:nvSpPr>
          <p:cNvPr id="17" name="ZoneTexte 16">
            <a:extLst>
              <a:ext uri="{FF2B5EF4-FFF2-40B4-BE49-F238E27FC236}">
                <a16:creationId xmlns="" xmlns:a16="http://schemas.microsoft.com/office/drawing/2014/main" id="{DEA831BD-FC5C-451F-8879-B4A67ACBD5A9}"/>
              </a:ext>
            </a:extLst>
          </p:cNvPr>
          <p:cNvSpPr txBox="1"/>
          <p:nvPr/>
        </p:nvSpPr>
        <p:spPr>
          <a:xfrm>
            <a:off x="5615020" y="1800914"/>
            <a:ext cx="202179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200" b="1" dirty="0"/>
              <a:t>Attention : </a:t>
            </a:r>
            <a:r>
              <a:rPr lang="fr-FR" sz="1200" dirty="0"/>
              <a:t>La création d’un passage piéton réglementaire donne au piéton un sentiment de sécurité, ce qui peut le pousser à s’y engager sans vigilance voire en forçant le </a:t>
            </a:r>
            <a:r>
              <a:rPr lang="fr-FR" sz="1200" dirty="0" smtClean="0"/>
              <a:t>passage 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3359584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="" xmlns:a16="http://schemas.microsoft.com/office/drawing/2014/main" id="{AB8DAA8B-D516-4459-831E-605FDFFCC7B4}"/>
              </a:ext>
            </a:extLst>
          </p:cNvPr>
          <p:cNvSpPr txBox="1">
            <a:spLocks/>
          </p:cNvSpPr>
          <p:nvPr/>
        </p:nvSpPr>
        <p:spPr>
          <a:xfrm>
            <a:off x="2016646" y="315328"/>
            <a:ext cx="9994379" cy="60325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14350" indent="-514350">
              <a:buFontTx/>
              <a:buAutoNum type="arabicPeriod"/>
            </a:pPr>
            <a:r>
              <a:rPr lang="fr-FR" sz="2400" dirty="0">
                <a:solidFill>
                  <a:schemeClr val="bg1"/>
                </a:solidFill>
              </a:rPr>
              <a:t>Parking et aménagements RD</a:t>
            </a:r>
          </a:p>
          <a:p>
            <a:pPr marL="514350" indent="-514350">
              <a:buFontTx/>
              <a:buAutoNum type="arabicPeriod"/>
            </a:pPr>
            <a:endParaRPr lang="fr-FR" sz="2400" dirty="0">
              <a:solidFill>
                <a:schemeClr val="bg1"/>
              </a:solidFill>
            </a:endParaRPr>
          </a:p>
          <a:p>
            <a:pPr marL="514350" indent="-514350">
              <a:buFontTx/>
              <a:buAutoNum type="arabicPeriod"/>
            </a:pPr>
            <a:r>
              <a:rPr lang="fr-FR" sz="2400" b="1" dirty="0">
                <a:solidFill>
                  <a:schemeClr val="bg1"/>
                </a:solidFill>
              </a:rPr>
              <a:t>Piétons et cycles</a:t>
            </a:r>
          </a:p>
          <a:p>
            <a:pPr marL="514350" indent="-514350">
              <a:buFontTx/>
              <a:buAutoNum type="arabicPeriod"/>
            </a:pPr>
            <a:endParaRPr lang="fr-FR" sz="2400" dirty="0">
              <a:solidFill>
                <a:schemeClr val="bg1"/>
              </a:solidFill>
            </a:endParaRPr>
          </a:p>
          <a:p>
            <a:pPr marL="514350" indent="-514350">
              <a:buFontTx/>
              <a:buAutoNum type="arabicPeriod"/>
            </a:pPr>
            <a:r>
              <a:rPr lang="fr-FR" sz="2400" dirty="0">
                <a:solidFill>
                  <a:schemeClr val="bg1"/>
                </a:solidFill>
              </a:rPr>
              <a:t>Quai TC et leur accès</a:t>
            </a:r>
          </a:p>
          <a:p>
            <a:pPr marL="514350" indent="-514350">
              <a:buFontTx/>
              <a:buAutoNum type="arabicPeriod"/>
            </a:pPr>
            <a:endParaRPr lang="fr-FR" sz="2400" dirty="0">
              <a:solidFill>
                <a:schemeClr val="bg1"/>
              </a:solidFill>
            </a:endParaRPr>
          </a:p>
          <a:p>
            <a:pPr marL="514350" indent="-514350">
              <a:buFontTx/>
              <a:buAutoNum type="arabicPeriod"/>
            </a:pPr>
            <a:r>
              <a:rPr lang="fr-FR" sz="2400" dirty="0">
                <a:solidFill>
                  <a:schemeClr val="bg1"/>
                </a:solidFill>
              </a:rPr>
              <a:t>Passerelle et élargissement </a:t>
            </a:r>
            <a:r>
              <a:rPr lang="fr-FR" sz="2400" dirty="0" smtClean="0">
                <a:solidFill>
                  <a:schemeClr val="bg1"/>
                </a:solidFill>
              </a:rPr>
              <a:t>PI</a:t>
            </a:r>
          </a:p>
          <a:p>
            <a:pPr marL="514350" indent="-514350">
              <a:buFontTx/>
              <a:buAutoNum type="arabicPeriod"/>
            </a:pPr>
            <a:endParaRPr lang="fr-FR" sz="2400" dirty="0">
              <a:solidFill>
                <a:schemeClr val="bg1"/>
              </a:solidFill>
            </a:endParaRPr>
          </a:p>
          <a:p>
            <a:pPr marL="514350" indent="-514350">
              <a:buFontTx/>
              <a:buAutoNum type="arabicPeriod"/>
            </a:pPr>
            <a:r>
              <a:rPr lang="fr-FR" sz="2400" dirty="0">
                <a:solidFill>
                  <a:schemeClr val="bg1"/>
                </a:solidFill>
              </a:rPr>
              <a:t>Impact foncier</a:t>
            </a:r>
          </a:p>
          <a:p>
            <a:pPr marL="514350" indent="-514350">
              <a:buFontTx/>
              <a:buAutoNum type="arabicPeriod"/>
            </a:pPr>
            <a:endParaRPr lang="fr-FR" sz="2400" dirty="0">
              <a:solidFill>
                <a:schemeClr val="bg1"/>
              </a:solidFill>
            </a:endParaRPr>
          </a:p>
          <a:p>
            <a:pPr marL="514350" indent="-514350">
              <a:buFontTx/>
              <a:buAutoNum type="arabicPeriod"/>
            </a:pPr>
            <a:r>
              <a:rPr lang="fr-FR" sz="2400" dirty="0">
                <a:solidFill>
                  <a:schemeClr val="bg1"/>
                </a:solidFill>
              </a:rPr>
              <a:t>Planning et études environnementales</a:t>
            </a:r>
          </a:p>
          <a:p>
            <a:pPr marL="514350" indent="-514350">
              <a:buFontTx/>
              <a:buAutoNum type="arabicPeriod"/>
            </a:pPr>
            <a:endParaRPr lang="fr-FR" sz="2400" dirty="0">
              <a:solidFill>
                <a:schemeClr val="bg1"/>
              </a:solidFill>
            </a:endParaRPr>
          </a:p>
          <a:p>
            <a:pPr marL="514350" indent="-514350">
              <a:buFontTx/>
              <a:buAutoNum type="arabicPeriod"/>
            </a:pPr>
            <a:r>
              <a:rPr lang="fr-FR" sz="2400" dirty="0">
                <a:solidFill>
                  <a:schemeClr val="bg1"/>
                </a:solidFill>
              </a:rPr>
              <a:t>Estimation des travaux</a:t>
            </a:r>
          </a:p>
          <a:p>
            <a:pPr marL="514350" indent="-514350">
              <a:buFontTx/>
              <a:buAutoNum type="arabicPeriod"/>
            </a:pPr>
            <a:endParaRPr lang="fr-FR" sz="2800" dirty="0">
              <a:solidFill>
                <a:schemeClr val="bg1"/>
              </a:solidFill>
            </a:endParaRPr>
          </a:p>
          <a:p>
            <a:pPr marL="514350" lvl="0" indent="-514350">
              <a:buAutoNum type="arabicPeriod"/>
            </a:pPr>
            <a:endParaRPr lang="fr-FR" sz="3000" dirty="0">
              <a:solidFill>
                <a:schemeClr val="bg1"/>
              </a:solidFill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980B7876-280C-4D1E-9C5D-385C08B06D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970" y="6161797"/>
            <a:ext cx="703574" cy="69620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="" xmlns:a16="http://schemas.microsoft.com/office/drawing/2014/main" id="{013547F0-D8BD-42A3-8A36-53A2EBB6046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654" y="6161797"/>
            <a:ext cx="438150" cy="69596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="" xmlns:a16="http://schemas.microsoft.com/office/drawing/2014/main" id="{51C6C689-0441-4B2B-9C74-4913FBA385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655" y="6347851"/>
            <a:ext cx="1352120" cy="35004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032" y="97761"/>
            <a:ext cx="139065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1758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SP Presentation - HD Light">
  <a:themeElements>
    <a:clrScheme name="WSP Corporate">
      <a:dk1>
        <a:sysClr val="windowText" lastClr="000000"/>
      </a:dk1>
      <a:lt1>
        <a:srgbClr val="FFFFFF"/>
      </a:lt1>
      <a:dk2>
        <a:srgbClr val="F9423A"/>
      </a:dk2>
      <a:lt2>
        <a:srgbClr val="FFFFFF"/>
      </a:lt2>
      <a:accent1>
        <a:srgbClr val="F9423A"/>
      </a:accent1>
      <a:accent2>
        <a:srgbClr val="D8E6F0"/>
      </a:accent2>
      <a:accent3>
        <a:srgbClr val="1E252B"/>
      </a:accent3>
      <a:accent4>
        <a:srgbClr val="333E48"/>
      </a:accent4>
      <a:accent5>
        <a:srgbClr val="D9D9D6"/>
      </a:accent5>
      <a:accent6>
        <a:srgbClr val="EFECEA"/>
      </a:accent6>
      <a:hlink>
        <a:srgbClr val="0046AD"/>
      </a:hlink>
      <a:folHlink>
        <a:srgbClr val="0098DB"/>
      </a:folHlink>
    </a:clrScheme>
    <a:fontScheme name="Personnalisé 1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SP Presentation - shortened version v2.pptm" id="{A3AAF815-E482-44C5-955B-795C8C010053}" vid="{FE9029B8-97BB-46FF-9635-C9909B5EE822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C4EC06882FD74BB8A4889891ABF69F" ma:contentTypeVersion="0" ma:contentTypeDescription="Create a new document." ma:contentTypeScope="" ma:versionID="8fb925bdc91a76e408ffd01f0b9893d2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006BA26B-6B6C-4E80-9F9B-8E54C4412B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22EE0D15-0C5A-4704-AFC6-EED1C09DB9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742B9AE-6C39-457D-A7E8-652A8DCF940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WSP Presentation - HD Light.potm</Template>
  <TotalTime>5254</TotalTime>
  <Words>1396</Words>
  <Application>Microsoft Office PowerPoint</Application>
  <PresentationFormat>Personnalisé</PresentationFormat>
  <Paragraphs>292</Paragraphs>
  <Slides>25</Slides>
  <Notes>25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3" baseType="lpstr">
      <vt:lpstr>Arial</vt:lpstr>
      <vt:lpstr>Montserrat SemiBold</vt:lpstr>
      <vt:lpstr>Wingdings</vt:lpstr>
      <vt:lpstr>Montserrat</vt:lpstr>
      <vt:lpstr>Times New Roman</vt:lpstr>
      <vt:lpstr>Tahoma</vt:lpstr>
      <vt:lpstr>.HelveticaNeueDeskInterface-Regular</vt:lpstr>
      <vt:lpstr>WSP Presentation - HD Light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Michele Flamand</cp:lastModifiedBy>
  <cp:revision>321</cp:revision>
  <cp:lastPrinted>2021-02-02T10:17:42Z</cp:lastPrinted>
  <dcterms:created xsi:type="dcterms:W3CDTF">2017-03-24T13:23:52Z</dcterms:created>
  <dcterms:modified xsi:type="dcterms:W3CDTF">2021-02-09T16:39:07Z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0x01010041C4EC06882FD74BB8A4889891ABF69F</vt:lpwstr>
  </property>
</Properties>
</file>